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8" r:id="rId5"/>
    <p:sldId id="264" r:id="rId6"/>
    <p:sldId id="259" r:id="rId7"/>
    <p:sldId id="265" r:id="rId8"/>
    <p:sldId id="266" r:id="rId9"/>
    <p:sldId id="270" r:id="rId10"/>
    <p:sldId id="279" r:id="rId11"/>
    <p:sldId id="280" r:id="rId12"/>
    <p:sldId id="284" r:id="rId13"/>
    <p:sldId id="268" r:id="rId14"/>
    <p:sldId id="281" r:id="rId15"/>
    <p:sldId id="285" r:id="rId16"/>
    <p:sldId id="282" r:id="rId17"/>
    <p:sldId id="283" r:id="rId18"/>
    <p:sldId id="286" r:id="rId19"/>
    <p:sldId id="272" r:id="rId20"/>
    <p:sldId id="261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8"/>
    <p:restoredTop sz="94599"/>
  </p:normalViewPr>
  <p:slideViewPr>
    <p:cSldViewPr snapToGrid="0" snapToObjects="1">
      <p:cViewPr varScale="1">
        <p:scale>
          <a:sx n="60" d="100"/>
          <a:sy n="60" d="100"/>
        </p:scale>
        <p:origin x="192" y="10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C991B-89AE-4D25-A148-50FFAF89B32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A8189BD-1AC4-4EA4-92E9-80CEEC328719}">
      <dgm:prSet/>
      <dgm:spPr/>
      <dgm:t>
        <a:bodyPr/>
        <a:lstStyle/>
        <a:p>
          <a:r>
            <a:rPr lang="en-US"/>
            <a:t>Do Your Homework.</a:t>
          </a:r>
        </a:p>
      </dgm:t>
    </dgm:pt>
    <dgm:pt modelId="{E0BE6A18-A783-4AD1-91AA-0F66A28BD23B}" type="parTrans" cxnId="{91A57CF5-D246-4D5A-BB81-E6EE092F735E}">
      <dgm:prSet/>
      <dgm:spPr/>
      <dgm:t>
        <a:bodyPr/>
        <a:lstStyle/>
        <a:p>
          <a:endParaRPr lang="en-US"/>
        </a:p>
      </dgm:t>
    </dgm:pt>
    <dgm:pt modelId="{1D18196F-38E7-4305-98EC-1618B3C879E6}" type="sibTrans" cxnId="{91A57CF5-D246-4D5A-BB81-E6EE092F735E}">
      <dgm:prSet/>
      <dgm:spPr/>
      <dgm:t>
        <a:bodyPr/>
        <a:lstStyle/>
        <a:p>
          <a:endParaRPr lang="en-US"/>
        </a:p>
      </dgm:t>
    </dgm:pt>
    <dgm:pt modelId="{F54528C6-62C0-48BE-854F-4DCE83A1696A}">
      <dgm:prSet/>
      <dgm:spPr/>
      <dgm:t>
        <a:bodyPr/>
        <a:lstStyle/>
        <a:p>
          <a:r>
            <a:rPr lang="en-US"/>
            <a:t>Know the Timelines.</a:t>
          </a:r>
        </a:p>
      </dgm:t>
    </dgm:pt>
    <dgm:pt modelId="{29815CB8-6A70-4373-9202-2618ACB38403}" type="parTrans" cxnId="{F0CB63EC-A9CB-4780-A438-A404CAD55B24}">
      <dgm:prSet/>
      <dgm:spPr/>
      <dgm:t>
        <a:bodyPr/>
        <a:lstStyle/>
        <a:p>
          <a:endParaRPr lang="en-US"/>
        </a:p>
      </dgm:t>
    </dgm:pt>
    <dgm:pt modelId="{E5658726-6FB0-4DCD-A857-02FF91CAB30D}" type="sibTrans" cxnId="{F0CB63EC-A9CB-4780-A438-A404CAD55B24}">
      <dgm:prSet/>
      <dgm:spPr/>
      <dgm:t>
        <a:bodyPr/>
        <a:lstStyle/>
        <a:p>
          <a:endParaRPr lang="en-US"/>
        </a:p>
      </dgm:t>
    </dgm:pt>
    <dgm:pt modelId="{E1024BDB-6958-4C30-83FB-1115738622C0}">
      <dgm:prSet/>
      <dgm:spPr/>
      <dgm:t>
        <a:bodyPr/>
        <a:lstStyle/>
        <a:p>
          <a:r>
            <a:rPr lang="en-US"/>
            <a:t>It can save you time and money!</a:t>
          </a:r>
        </a:p>
      </dgm:t>
    </dgm:pt>
    <dgm:pt modelId="{1CC47243-2584-446B-8CE6-BBF3F4FDBD3B}" type="parTrans" cxnId="{BE427FA6-FD67-43F7-AC69-46EC58CC6C27}">
      <dgm:prSet/>
      <dgm:spPr/>
      <dgm:t>
        <a:bodyPr/>
        <a:lstStyle/>
        <a:p>
          <a:endParaRPr lang="en-US"/>
        </a:p>
      </dgm:t>
    </dgm:pt>
    <dgm:pt modelId="{D842EEE8-0430-4FC2-8E4B-8A72E234ADAB}" type="sibTrans" cxnId="{BE427FA6-FD67-43F7-AC69-46EC58CC6C27}">
      <dgm:prSet/>
      <dgm:spPr/>
      <dgm:t>
        <a:bodyPr/>
        <a:lstStyle/>
        <a:p>
          <a:endParaRPr lang="en-US"/>
        </a:p>
      </dgm:t>
    </dgm:pt>
    <dgm:pt modelId="{224A6557-1502-834B-9BE5-978418B75981}" type="pres">
      <dgm:prSet presAssocID="{059C991B-89AE-4D25-A148-50FFAF89B324}" presName="linear" presStyleCnt="0">
        <dgm:presLayoutVars>
          <dgm:dir/>
          <dgm:animLvl val="lvl"/>
          <dgm:resizeHandles val="exact"/>
        </dgm:presLayoutVars>
      </dgm:prSet>
      <dgm:spPr/>
    </dgm:pt>
    <dgm:pt modelId="{6A8408E9-6D37-3D48-81FE-FE2504A6EAF0}" type="pres">
      <dgm:prSet presAssocID="{CA8189BD-1AC4-4EA4-92E9-80CEEC328719}" presName="parentLin" presStyleCnt="0"/>
      <dgm:spPr/>
    </dgm:pt>
    <dgm:pt modelId="{CA171971-9E3B-8547-ADA7-DD1A6A6B0BA1}" type="pres">
      <dgm:prSet presAssocID="{CA8189BD-1AC4-4EA4-92E9-80CEEC328719}" presName="parentLeftMargin" presStyleLbl="node1" presStyleIdx="0" presStyleCnt="3"/>
      <dgm:spPr/>
    </dgm:pt>
    <dgm:pt modelId="{8DE60343-27B5-B64E-AADE-CDA362015F3E}" type="pres">
      <dgm:prSet presAssocID="{CA8189BD-1AC4-4EA4-92E9-80CEEC3287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B3B192-3C36-F84E-954D-9C3FE85FDC9E}" type="pres">
      <dgm:prSet presAssocID="{CA8189BD-1AC4-4EA4-92E9-80CEEC328719}" presName="negativeSpace" presStyleCnt="0"/>
      <dgm:spPr/>
    </dgm:pt>
    <dgm:pt modelId="{EB349E03-2ED1-9847-A750-C52F91EA40F3}" type="pres">
      <dgm:prSet presAssocID="{CA8189BD-1AC4-4EA4-92E9-80CEEC328719}" presName="childText" presStyleLbl="conFgAcc1" presStyleIdx="0" presStyleCnt="3">
        <dgm:presLayoutVars>
          <dgm:bulletEnabled val="1"/>
        </dgm:presLayoutVars>
      </dgm:prSet>
      <dgm:spPr/>
    </dgm:pt>
    <dgm:pt modelId="{0F49CDEE-3532-B344-B836-4DEE12815A57}" type="pres">
      <dgm:prSet presAssocID="{1D18196F-38E7-4305-98EC-1618B3C879E6}" presName="spaceBetweenRectangles" presStyleCnt="0"/>
      <dgm:spPr/>
    </dgm:pt>
    <dgm:pt modelId="{CF0A45E4-1446-B040-8F50-603D0E9FB68B}" type="pres">
      <dgm:prSet presAssocID="{F54528C6-62C0-48BE-854F-4DCE83A1696A}" presName="parentLin" presStyleCnt="0"/>
      <dgm:spPr/>
    </dgm:pt>
    <dgm:pt modelId="{D2DB33F3-43A8-DD46-95DD-35E0E1ADB8DF}" type="pres">
      <dgm:prSet presAssocID="{F54528C6-62C0-48BE-854F-4DCE83A1696A}" presName="parentLeftMargin" presStyleLbl="node1" presStyleIdx="0" presStyleCnt="3"/>
      <dgm:spPr/>
    </dgm:pt>
    <dgm:pt modelId="{EA0AD05A-2A19-984C-821D-9697007AB5BC}" type="pres">
      <dgm:prSet presAssocID="{F54528C6-62C0-48BE-854F-4DCE83A169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BAD67E-01E1-3940-838B-44F7E5E85F65}" type="pres">
      <dgm:prSet presAssocID="{F54528C6-62C0-48BE-854F-4DCE83A1696A}" presName="negativeSpace" presStyleCnt="0"/>
      <dgm:spPr/>
    </dgm:pt>
    <dgm:pt modelId="{3F6FA8C4-B57A-D845-BE15-8AA9F80D7C3B}" type="pres">
      <dgm:prSet presAssocID="{F54528C6-62C0-48BE-854F-4DCE83A1696A}" presName="childText" presStyleLbl="conFgAcc1" presStyleIdx="1" presStyleCnt="3">
        <dgm:presLayoutVars>
          <dgm:bulletEnabled val="1"/>
        </dgm:presLayoutVars>
      </dgm:prSet>
      <dgm:spPr/>
    </dgm:pt>
    <dgm:pt modelId="{FC6B1950-3BF9-0A40-8F71-65F2A48F36B2}" type="pres">
      <dgm:prSet presAssocID="{E5658726-6FB0-4DCD-A857-02FF91CAB30D}" presName="spaceBetweenRectangles" presStyleCnt="0"/>
      <dgm:spPr/>
    </dgm:pt>
    <dgm:pt modelId="{6C2B535D-477D-7447-8699-0941BE6BDAA4}" type="pres">
      <dgm:prSet presAssocID="{E1024BDB-6958-4C30-83FB-1115738622C0}" presName="parentLin" presStyleCnt="0"/>
      <dgm:spPr/>
    </dgm:pt>
    <dgm:pt modelId="{71153937-753B-034F-8114-F0F8EE12E20D}" type="pres">
      <dgm:prSet presAssocID="{E1024BDB-6958-4C30-83FB-1115738622C0}" presName="parentLeftMargin" presStyleLbl="node1" presStyleIdx="1" presStyleCnt="3"/>
      <dgm:spPr/>
    </dgm:pt>
    <dgm:pt modelId="{0C2BCA57-A2C5-984A-A067-C8219CF146C1}" type="pres">
      <dgm:prSet presAssocID="{E1024BDB-6958-4C30-83FB-1115738622C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9018EC3-9111-3342-AE83-04E58E88221F}" type="pres">
      <dgm:prSet presAssocID="{E1024BDB-6958-4C30-83FB-1115738622C0}" presName="negativeSpace" presStyleCnt="0"/>
      <dgm:spPr/>
    </dgm:pt>
    <dgm:pt modelId="{91DDB64A-A69C-6643-9659-3C129AC29C08}" type="pres">
      <dgm:prSet presAssocID="{E1024BDB-6958-4C30-83FB-1115738622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3278317-3605-9E4B-9361-5394A33B647D}" type="presOf" srcId="{E1024BDB-6958-4C30-83FB-1115738622C0}" destId="{71153937-753B-034F-8114-F0F8EE12E20D}" srcOrd="0" destOrd="0" presId="urn:microsoft.com/office/officeart/2005/8/layout/list1"/>
    <dgm:cxn modelId="{E9A4C934-3F69-E742-BBE7-7E6996572E0D}" type="presOf" srcId="{CA8189BD-1AC4-4EA4-92E9-80CEEC328719}" destId="{8DE60343-27B5-B64E-AADE-CDA362015F3E}" srcOrd="1" destOrd="0" presId="urn:microsoft.com/office/officeart/2005/8/layout/list1"/>
    <dgm:cxn modelId="{4BAFC340-1A07-8B41-BCF2-99B648183E97}" type="presOf" srcId="{F54528C6-62C0-48BE-854F-4DCE83A1696A}" destId="{D2DB33F3-43A8-DD46-95DD-35E0E1ADB8DF}" srcOrd="0" destOrd="0" presId="urn:microsoft.com/office/officeart/2005/8/layout/list1"/>
    <dgm:cxn modelId="{AEADBC53-F792-7D4E-84C8-22CF4C834ADB}" type="presOf" srcId="{F54528C6-62C0-48BE-854F-4DCE83A1696A}" destId="{EA0AD05A-2A19-984C-821D-9697007AB5BC}" srcOrd="1" destOrd="0" presId="urn:microsoft.com/office/officeart/2005/8/layout/list1"/>
    <dgm:cxn modelId="{BE427FA6-FD67-43F7-AC69-46EC58CC6C27}" srcId="{059C991B-89AE-4D25-A148-50FFAF89B324}" destId="{E1024BDB-6958-4C30-83FB-1115738622C0}" srcOrd="2" destOrd="0" parTransId="{1CC47243-2584-446B-8CE6-BBF3F4FDBD3B}" sibTransId="{D842EEE8-0430-4FC2-8E4B-8A72E234ADAB}"/>
    <dgm:cxn modelId="{68B794A9-0EAF-3A42-A4F5-FDE18C79235F}" type="presOf" srcId="{CA8189BD-1AC4-4EA4-92E9-80CEEC328719}" destId="{CA171971-9E3B-8547-ADA7-DD1A6A6B0BA1}" srcOrd="0" destOrd="0" presId="urn:microsoft.com/office/officeart/2005/8/layout/list1"/>
    <dgm:cxn modelId="{035A51AB-450A-1A4D-9F24-32EF477BCB4C}" type="presOf" srcId="{059C991B-89AE-4D25-A148-50FFAF89B324}" destId="{224A6557-1502-834B-9BE5-978418B75981}" srcOrd="0" destOrd="0" presId="urn:microsoft.com/office/officeart/2005/8/layout/list1"/>
    <dgm:cxn modelId="{3498D6E6-C2BA-DF41-8AEC-6FEB8026B5A5}" type="presOf" srcId="{E1024BDB-6958-4C30-83FB-1115738622C0}" destId="{0C2BCA57-A2C5-984A-A067-C8219CF146C1}" srcOrd="1" destOrd="0" presId="urn:microsoft.com/office/officeart/2005/8/layout/list1"/>
    <dgm:cxn modelId="{F0CB63EC-A9CB-4780-A438-A404CAD55B24}" srcId="{059C991B-89AE-4D25-A148-50FFAF89B324}" destId="{F54528C6-62C0-48BE-854F-4DCE83A1696A}" srcOrd="1" destOrd="0" parTransId="{29815CB8-6A70-4373-9202-2618ACB38403}" sibTransId="{E5658726-6FB0-4DCD-A857-02FF91CAB30D}"/>
    <dgm:cxn modelId="{91A57CF5-D246-4D5A-BB81-E6EE092F735E}" srcId="{059C991B-89AE-4D25-A148-50FFAF89B324}" destId="{CA8189BD-1AC4-4EA4-92E9-80CEEC328719}" srcOrd="0" destOrd="0" parTransId="{E0BE6A18-A783-4AD1-91AA-0F66A28BD23B}" sibTransId="{1D18196F-38E7-4305-98EC-1618B3C879E6}"/>
    <dgm:cxn modelId="{BEC346A4-D074-1644-A5E2-21C358815038}" type="presParOf" srcId="{224A6557-1502-834B-9BE5-978418B75981}" destId="{6A8408E9-6D37-3D48-81FE-FE2504A6EAF0}" srcOrd="0" destOrd="0" presId="urn:microsoft.com/office/officeart/2005/8/layout/list1"/>
    <dgm:cxn modelId="{DE0393B7-DFE9-B84D-8228-A759A0618AB0}" type="presParOf" srcId="{6A8408E9-6D37-3D48-81FE-FE2504A6EAF0}" destId="{CA171971-9E3B-8547-ADA7-DD1A6A6B0BA1}" srcOrd="0" destOrd="0" presId="urn:microsoft.com/office/officeart/2005/8/layout/list1"/>
    <dgm:cxn modelId="{EA3EF8D2-35AD-3748-9370-07D02EB4460E}" type="presParOf" srcId="{6A8408E9-6D37-3D48-81FE-FE2504A6EAF0}" destId="{8DE60343-27B5-B64E-AADE-CDA362015F3E}" srcOrd="1" destOrd="0" presId="urn:microsoft.com/office/officeart/2005/8/layout/list1"/>
    <dgm:cxn modelId="{A36E75A9-5BDC-9448-8886-0EFE0D9FC02B}" type="presParOf" srcId="{224A6557-1502-834B-9BE5-978418B75981}" destId="{8BB3B192-3C36-F84E-954D-9C3FE85FDC9E}" srcOrd="1" destOrd="0" presId="urn:microsoft.com/office/officeart/2005/8/layout/list1"/>
    <dgm:cxn modelId="{B8F8A487-A817-4A4E-BC2B-4A456886F63C}" type="presParOf" srcId="{224A6557-1502-834B-9BE5-978418B75981}" destId="{EB349E03-2ED1-9847-A750-C52F91EA40F3}" srcOrd="2" destOrd="0" presId="urn:microsoft.com/office/officeart/2005/8/layout/list1"/>
    <dgm:cxn modelId="{41342D2B-7922-8448-8FD6-4515CDD7AFEB}" type="presParOf" srcId="{224A6557-1502-834B-9BE5-978418B75981}" destId="{0F49CDEE-3532-B344-B836-4DEE12815A57}" srcOrd="3" destOrd="0" presId="urn:microsoft.com/office/officeart/2005/8/layout/list1"/>
    <dgm:cxn modelId="{B9629E75-043B-F849-A4D2-A774FD7EF911}" type="presParOf" srcId="{224A6557-1502-834B-9BE5-978418B75981}" destId="{CF0A45E4-1446-B040-8F50-603D0E9FB68B}" srcOrd="4" destOrd="0" presId="urn:microsoft.com/office/officeart/2005/8/layout/list1"/>
    <dgm:cxn modelId="{970B595A-4AAA-1C46-8E21-3EADAB27D321}" type="presParOf" srcId="{CF0A45E4-1446-B040-8F50-603D0E9FB68B}" destId="{D2DB33F3-43A8-DD46-95DD-35E0E1ADB8DF}" srcOrd="0" destOrd="0" presId="urn:microsoft.com/office/officeart/2005/8/layout/list1"/>
    <dgm:cxn modelId="{FF8D0335-7335-6A45-BEC7-B566721EB10B}" type="presParOf" srcId="{CF0A45E4-1446-B040-8F50-603D0E9FB68B}" destId="{EA0AD05A-2A19-984C-821D-9697007AB5BC}" srcOrd="1" destOrd="0" presId="urn:microsoft.com/office/officeart/2005/8/layout/list1"/>
    <dgm:cxn modelId="{1BB876AE-5B5A-1749-83DA-595A29D4F251}" type="presParOf" srcId="{224A6557-1502-834B-9BE5-978418B75981}" destId="{29BAD67E-01E1-3940-838B-44F7E5E85F65}" srcOrd="5" destOrd="0" presId="urn:microsoft.com/office/officeart/2005/8/layout/list1"/>
    <dgm:cxn modelId="{DBD2A810-A7A9-EE48-8BB3-F6C360447215}" type="presParOf" srcId="{224A6557-1502-834B-9BE5-978418B75981}" destId="{3F6FA8C4-B57A-D845-BE15-8AA9F80D7C3B}" srcOrd="6" destOrd="0" presId="urn:microsoft.com/office/officeart/2005/8/layout/list1"/>
    <dgm:cxn modelId="{F9C9E4D5-6CEF-1C44-887A-AA3D99647535}" type="presParOf" srcId="{224A6557-1502-834B-9BE5-978418B75981}" destId="{FC6B1950-3BF9-0A40-8F71-65F2A48F36B2}" srcOrd="7" destOrd="0" presId="urn:microsoft.com/office/officeart/2005/8/layout/list1"/>
    <dgm:cxn modelId="{896F28EA-2A63-7F49-BAF9-B88A94C9A086}" type="presParOf" srcId="{224A6557-1502-834B-9BE5-978418B75981}" destId="{6C2B535D-477D-7447-8699-0941BE6BDAA4}" srcOrd="8" destOrd="0" presId="urn:microsoft.com/office/officeart/2005/8/layout/list1"/>
    <dgm:cxn modelId="{B1EA35D3-C4FD-2744-9F2D-83E9E25F0474}" type="presParOf" srcId="{6C2B535D-477D-7447-8699-0941BE6BDAA4}" destId="{71153937-753B-034F-8114-F0F8EE12E20D}" srcOrd="0" destOrd="0" presId="urn:microsoft.com/office/officeart/2005/8/layout/list1"/>
    <dgm:cxn modelId="{3E844D19-1EB4-5E4E-83E1-713E4EB1C6A3}" type="presParOf" srcId="{6C2B535D-477D-7447-8699-0941BE6BDAA4}" destId="{0C2BCA57-A2C5-984A-A067-C8219CF146C1}" srcOrd="1" destOrd="0" presId="urn:microsoft.com/office/officeart/2005/8/layout/list1"/>
    <dgm:cxn modelId="{80988AE5-49B2-524A-AC00-B2C75D3B401F}" type="presParOf" srcId="{224A6557-1502-834B-9BE5-978418B75981}" destId="{39018EC3-9111-3342-AE83-04E58E88221F}" srcOrd="9" destOrd="0" presId="urn:microsoft.com/office/officeart/2005/8/layout/list1"/>
    <dgm:cxn modelId="{EB722E73-25EB-F34D-84A3-21E71AB61D6A}" type="presParOf" srcId="{224A6557-1502-834B-9BE5-978418B75981}" destId="{91DDB64A-A69C-6643-9659-3C129AC29C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49E03-2ED1-9847-A750-C52F91EA40F3}">
      <dsp:nvSpPr>
        <dsp:cNvPr id="0" name=""/>
        <dsp:cNvSpPr/>
      </dsp:nvSpPr>
      <dsp:spPr>
        <a:xfrm>
          <a:off x="0" y="1338780"/>
          <a:ext cx="64928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60343-27B5-B64E-AADE-CDA362015F3E}">
      <dsp:nvSpPr>
        <dsp:cNvPr id="0" name=""/>
        <dsp:cNvSpPr/>
      </dsp:nvSpPr>
      <dsp:spPr>
        <a:xfrm>
          <a:off x="324643" y="984540"/>
          <a:ext cx="4545012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 Your Homework.</a:t>
          </a:r>
        </a:p>
      </dsp:txBody>
      <dsp:txXfrm>
        <a:off x="359228" y="1019125"/>
        <a:ext cx="4475842" cy="639310"/>
      </dsp:txXfrm>
    </dsp:sp>
    <dsp:sp modelId="{3F6FA8C4-B57A-D845-BE15-8AA9F80D7C3B}">
      <dsp:nvSpPr>
        <dsp:cNvPr id="0" name=""/>
        <dsp:cNvSpPr/>
      </dsp:nvSpPr>
      <dsp:spPr>
        <a:xfrm>
          <a:off x="0" y="2427420"/>
          <a:ext cx="64928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AD05A-2A19-984C-821D-9697007AB5BC}">
      <dsp:nvSpPr>
        <dsp:cNvPr id="0" name=""/>
        <dsp:cNvSpPr/>
      </dsp:nvSpPr>
      <dsp:spPr>
        <a:xfrm>
          <a:off x="324643" y="2073180"/>
          <a:ext cx="4545012" cy="7084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Know the Timelines.</a:t>
          </a:r>
        </a:p>
      </dsp:txBody>
      <dsp:txXfrm>
        <a:off x="359228" y="2107765"/>
        <a:ext cx="4475842" cy="639310"/>
      </dsp:txXfrm>
    </dsp:sp>
    <dsp:sp modelId="{91DDB64A-A69C-6643-9659-3C129AC29C08}">
      <dsp:nvSpPr>
        <dsp:cNvPr id="0" name=""/>
        <dsp:cNvSpPr/>
      </dsp:nvSpPr>
      <dsp:spPr>
        <a:xfrm>
          <a:off x="0" y="3516059"/>
          <a:ext cx="64928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BCA57-A2C5-984A-A067-C8219CF146C1}">
      <dsp:nvSpPr>
        <dsp:cNvPr id="0" name=""/>
        <dsp:cNvSpPr/>
      </dsp:nvSpPr>
      <dsp:spPr>
        <a:xfrm>
          <a:off x="324643" y="3161819"/>
          <a:ext cx="4545012" cy="7084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 can save you time and money!</a:t>
          </a:r>
        </a:p>
      </dsp:txBody>
      <dsp:txXfrm>
        <a:off x="359228" y="3196404"/>
        <a:ext cx="4475842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6899A-4F14-3247-B27F-A11A19684450}" type="datetimeFigureOut">
              <a:rPr lang="en-US" smtClean="0"/>
              <a:t>2/22/20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10706-F94F-0E4F-9447-8AFC063E0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4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9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082E5-6068-4CAA-9A18-068C212148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32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3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04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3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7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082E5-6068-4CAA-9A18-068C212148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09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1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0188-7E3E-E445-87A1-D26B5C567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15360-E51E-3C41-B1FA-E3607DF90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65D3-A550-E142-9A43-44D3A6BE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44D-B328-6244-87D0-4F4B819821E4}" type="datetimeFigureOut">
              <a:rPr lang="en-US" smtClean="0"/>
              <a:t>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895CA-ED99-BB43-800E-D18F485D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BF7A-79D0-144C-92B8-EFE37E14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6D9-6230-2341-843E-1C930471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7351-7D67-9D42-AA4C-842632ED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3D031-1900-264E-BC3F-92113ED11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1F1B-70A1-4546-B2AE-75117316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44D-B328-6244-87D0-4F4B819821E4}" type="datetimeFigureOut">
              <a:rPr lang="en-US" smtClean="0"/>
              <a:t>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01AB2-DE69-4545-A729-9962F4B1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1AD85-FB18-474F-A814-48112F50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6D9-6230-2341-843E-1C93047140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D246A-813F-0048-8C26-E91939935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4" y="0"/>
            <a:ext cx="791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7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031CE-8BA9-A844-8EDB-ED351560B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F8358-0762-5849-90AB-684272148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20E9E-83BC-DB4B-B451-F0BCED7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44D-B328-6244-87D0-4F4B819821E4}" type="datetimeFigureOut">
              <a:rPr lang="en-US" smtClean="0"/>
              <a:t>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86A25-373E-A74F-9E0C-5ADD7D01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9C55F-9E48-D44B-B1B3-98ABD23F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6D9-6230-2341-843E-1C930471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9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1180D5-A1A0-D14D-9DD1-AA7EA9817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4" y="0"/>
            <a:ext cx="7910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704EA-423A-B84C-A8FD-FBF47C96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BEC4-64E3-B14D-9270-73D16B9F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3EF22-512E-6942-8EA3-6C476B1B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Copyright 2020 @ Asian-American Chamber of Commerce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39BDF-CD52-C14D-917E-EC48C2D3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6D9-6230-2341-843E-1C93047140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759F28-5540-7547-A157-0F58AAEF1AC4}"/>
              </a:ext>
            </a:extLst>
          </p:cNvPr>
          <p:cNvSpPr/>
          <p:nvPr userDrawn="1"/>
        </p:nvSpPr>
        <p:spPr>
          <a:xfrm>
            <a:off x="3144712" y="609052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Protests:  What You Should Do Before Running to Your Lawyer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Streamline Government Contracts, LLC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Risks.  Increase Profits.</a:t>
            </a:r>
          </a:p>
        </p:txBody>
      </p:sp>
    </p:spTree>
    <p:extLst>
      <p:ext uri="{BB962C8B-B14F-4D97-AF65-F5344CB8AC3E}">
        <p14:creationId xmlns:p14="http://schemas.microsoft.com/office/powerpoint/2010/main" val="58133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8B35-060B-6647-8320-77460DD9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E41C-50E0-6547-A1CA-ACD3AE7D8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FD5F-7A6F-1F41-8EB7-53200A73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44D-B328-6244-87D0-4F4B819821E4}" type="datetimeFigureOut">
              <a:rPr lang="en-US" smtClean="0"/>
              <a:t>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903AD-BC10-914F-A6B2-C8F30961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B25BD-0A9C-E046-901F-2096D407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6D9-6230-2341-843E-1C93047140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6DA23-F8A7-EE48-8EBB-934BDDE2A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69" y="0"/>
            <a:ext cx="791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6394-F043-704C-97CD-311BF844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24B04-AAF5-DF46-BB65-2213BC290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5CAE1-A414-B348-8E13-5BCAD29AD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50EE2-69F4-FC43-9F84-A0F15701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44D-B328-6244-87D0-4F4B819821E4}" type="datetimeFigureOut">
              <a:rPr lang="en-US" smtClean="0"/>
              <a:t>2/22/20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9CF01-88AC-9043-AB04-56D1036E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7FE2B-FF4A-7749-9CDA-CF276E7D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6D9-6230-2341-843E-1C93047140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CF91B-3AE5-C24E-AE15-5342429165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4" y="0"/>
            <a:ext cx="791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3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86CF-2456-BF41-93F5-8DD35242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9658C-58E6-3C49-B873-A47C7765C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AB10A-7175-7F4D-826B-DBAEC9B8A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052AF-2048-F84D-8756-361B129BD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A9541-2565-AA47-9D48-42C23DC61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DFF21-DA5B-024D-B936-23B881EE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44D-B328-6244-87D0-4F4B819821E4}" type="datetimeFigureOut">
              <a:rPr lang="en-US" smtClean="0"/>
              <a:t>2/22/20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4A17D-3CA3-0A45-AA2B-5DEFFB97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8E944-0F7E-FF40-ABCC-BC1FC009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6D9-6230-2341-843E-1C93047140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A224E1-287C-6C48-AA5B-45161E9E1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4" y="0"/>
            <a:ext cx="791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3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8478-B591-1C4E-9292-7EF76EB5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44CA2-0124-3E47-8993-CB293B7F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44D-B328-6244-87D0-4F4B819821E4}" type="datetimeFigureOut">
              <a:rPr lang="en-US" smtClean="0"/>
              <a:t>2/22/20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16438-4FC2-F043-8070-71609E1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89D97-2012-974B-A0DF-9AF08520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6D9-6230-2341-843E-1C93047140B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6920CF-DDD7-394E-997F-9D1083177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4" y="0"/>
            <a:ext cx="791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48F66-8C92-A240-8692-8CBCDF36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44D-B328-6244-87D0-4F4B819821E4}" type="datetimeFigureOut">
              <a:rPr lang="en-US" smtClean="0"/>
              <a:t>2/22/20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9FC8-37EF-C04B-AE18-E9273182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46D7C-3ABA-ED4F-87D2-87A36246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6D9-6230-2341-843E-1C93047140B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EFE2D-59DD-9B44-87C8-20D8F2D49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4" y="0"/>
            <a:ext cx="791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2A3E-80DC-2144-9973-38558D17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E871B-59C9-2140-8371-BA960EF31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82057-B97C-464F-AB57-AF0C7683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BF769-37F6-304C-A5E3-46CEA455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44D-B328-6244-87D0-4F4B819821E4}" type="datetimeFigureOut">
              <a:rPr lang="en-US" smtClean="0"/>
              <a:t>2/22/20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9F6E9-4495-484F-9FDF-AD7EF0F3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AB146-5BD8-DE4B-B42C-AEFCA706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6D9-6230-2341-843E-1C93047140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4668A-DAAE-8243-8FAD-346F17A2C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4" y="0"/>
            <a:ext cx="791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1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97DD-8C50-BC49-A69E-45589772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49BF5-1F15-864F-9E92-2FB188983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49171-93BA-6A47-B981-42FAF705E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20427-825F-B540-9AF0-1742882D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44D-B328-6244-87D0-4F4B819821E4}" type="datetimeFigureOut">
              <a:rPr lang="en-US" smtClean="0"/>
              <a:t>2/22/20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5E456-290C-1B40-B620-26A7EF6F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5B97D-3594-D84B-9E51-34233A07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6D9-6230-2341-843E-1C93047140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2ED328-C48F-AE46-9CD1-0CE9CFD4E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4" y="0"/>
            <a:ext cx="791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5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79CD62-184E-9B43-BDF4-BBF72992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63379-DFFB-124D-9402-EE35AD7C2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456DF-EAA6-B64D-B8CB-3EB6557A6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944D-B328-6244-87D0-4F4B819821E4}" type="datetimeFigureOut">
              <a:rPr lang="en-US" smtClean="0"/>
              <a:t>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24270-6C2A-0A44-AA9A-E9E4F366C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1D875-368E-C741-AFBA-BD29CDAE2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E6D9-6230-2341-843E-1C930471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Bhatia@proposalhelper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long@Streamlinegovco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EDF31EF-2E70-7549-85D9-EC4586643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2450" y="3350080"/>
            <a:ext cx="2847975" cy="190771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Presented by:</a:t>
            </a:r>
            <a:endParaRPr lang="en-US" sz="28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</a:rPr>
              <a:t>Karen Long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Streamline Government 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Contracts, LLC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710" y="685800"/>
            <a:ext cx="3430580" cy="971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3426" y="3312597"/>
            <a:ext cx="4781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Bid &amp; Protest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What to do before you run to your lawyer?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43250"/>
            <a:ext cx="1939194" cy="224789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47725" y="5314950"/>
            <a:ext cx="4391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7725" y="3228975"/>
            <a:ext cx="4391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74" y="4665465"/>
            <a:ext cx="1614686" cy="382784"/>
          </a:xfrm>
          <a:prstGeom prst="rect">
            <a:avLst/>
          </a:prstGeom>
        </p:spPr>
      </p:pic>
      <p:sp>
        <p:nvSpPr>
          <p:cNvPr id="16" name="Subtitle 4">
            <a:extLst>
              <a:ext uri="{FF2B5EF4-FFF2-40B4-BE49-F238E27FC236}">
                <a16:creationId xmlns:a16="http://schemas.microsoft.com/office/drawing/2014/main" id="{9EDF31EF-2E70-7549-85D9-EC4586643852}"/>
              </a:ext>
            </a:extLst>
          </p:cNvPr>
          <p:cNvSpPr txBox="1">
            <a:spLocks/>
          </p:cNvSpPr>
          <p:nvPr/>
        </p:nvSpPr>
        <p:spPr>
          <a:xfrm>
            <a:off x="8172450" y="5162550"/>
            <a:ext cx="2847975" cy="33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www.streamlinegovcon.com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381750"/>
            <a:ext cx="12192000" cy="952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7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150758-9254-E446-A259-F53AB8C4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Pre-Award Protest Timeline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B82A4C-D589-A345-A38B-3C58CB2F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34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Solicitation Challenges:</a:t>
            </a:r>
          </a:p>
          <a:p>
            <a:pPr marL="800100" lvl="1" indent="-342900"/>
            <a:r>
              <a:rPr lang="en-US" sz="2800" dirty="0">
                <a:solidFill>
                  <a:schemeClr val="accent1"/>
                </a:solidFill>
              </a:rPr>
              <a:t>Prior to the time of submission</a:t>
            </a:r>
            <a:r>
              <a:rPr lang="en-US" sz="2800" dirty="0"/>
              <a:t>		</a:t>
            </a:r>
          </a:p>
          <a:p>
            <a:pPr lvl="1"/>
            <a:endParaRPr lang="en-US" sz="2800" dirty="0"/>
          </a:p>
          <a:p>
            <a:r>
              <a:rPr lang="en-US" dirty="0"/>
              <a:t>Challenges to Removal from Competition (e.g. Competitive Range)</a:t>
            </a:r>
          </a:p>
          <a:p>
            <a:pPr marL="800100" lvl="1" indent="-342900"/>
            <a:r>
              <a:rPr lang="en-US" sz="2800" dirty="0">
                <a:solidFill>
                  <a:schemeClr val="accent1"/>
                </a:solidFill>
              </a:rPr>
              <a:t>10 days of when debriefing or knowledge of grounds for protest</a:t>
            </a:r>
          </a:p>
          <a:p>
            <a:pPr marL="800100" lvl="1" indent="-342900"/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Resources: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 “Separating Fact from Fiction – Bid Protests:  How They Work, Why to File, and What to Expect” by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Victoria Woodlock, ProposalHelper and Isaias “Cy” Alba,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PilieroMazza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 15 Feb 2020 </a:t>
            </a:r>
          </a:p>
          <a:p>
            <a:pPr marL="800100" lvl="1" indent="-342900"/>
            <a:endParaRPr lang="en-US" sz="2800" dirty="0">
              <a:solidFill>
                <a:schemeClr val="accent1"/>
              </a:solidFill>
            </a:endParaRPr>
          </a:p>
          <a:p>
            <a:pPr marL="800100" lvl="1" indent="-342900"/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73CC55-9602-254B-9A52-E61930D5B2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187" y="196187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4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70221C-93EF-5D43-8695-0FF3F60A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85"/>
            <a:ext cx="10515600" cy="1325563"/>
          </a:xfrm>
        </p:spPr>
        <p:txBody>
          <a:bodyPr/>
          <a:lstStyle/>
          <a:p>
            <a:r>
              <a:rPr lang="en-US" b="1" dirty="0"/>
              <a:t>Did your company Submit a Responsive Proposal?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E611D7-E43F-554A-9D51-016F1A447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685"/>
            <a:ext cx="10515600" cy="3809056"/>
          </a:xfrm>
        </p:spPr>
        <p:txBody>
          <a:bodyPr>
            <a:normAutofit/>
          </a:bodyPr>
          <a:lstStyle/>
          <a:p>
            <a:r>
              <a:rPr lang="en-US" dirty="0"/>
              <a:t>It includes ensuring: </a:t>
            </a:r>
          </a:p>
          <a:p>
            <a:pPr lvl="1"/>
            <a:r>
              <a:rPr lang="en-US" sz="2800" dirty="0"/>
              <a:t>the proposal was submitted on time;</a:t>
            </a:r>
          </a:p>
          <a:p>
            <a:pPr lvl="1"/>
            <a:r>
              <a:rPr lang="en-US" sz="2800" dirty="0"/>
              <a:t>the correct size font was used; </a:t>
            </a:r>
          </a:p>
          <a:p>
            <a:pPr lvl="1"/>
            <a:r>
              <a:rPr lang="en-US" sz="2800" dirty="0"/>
              <a:t>the page count was not exceeded for each section; </a:t>
            </a:r>
          </a:p>
          <a:p>
            <a:pPr lvl="1"/>
            <a:r>
              <a:rPr lang="en-US" sz="2800" dirty="0"/>
              <a:t>the cover letter included all items requested; and</a:t>
            </a:r>
          </a:p>
          <a:p>
            <a:pPr lvl="1"/>
            <a:r>
              <a:rPr lang="en-US" sz="2800" dirty="0"/>
              <a:t>the correct validity period was used.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246CE7-FA4F-DF46-AC96-2B397C08C4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187" y="196187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8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DC4E8E-BC93-FC4E-9EE0-A4BB9228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Did your company Submit a Responsive Proposal? </a:t>
            </a:r>
            <a:r>
              <a:rPr lang="en-US" b="1" i="1" dirty="0"/>
              <a:t>(cont.)</a:t>
            </a:r>
            <a:endParaRPr lang="en-US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7E2407-E05C-9F48-B6C4-23ADDBE5C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508"/>
            <a:ext cx="10515600" cy="3361038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Include the Requirements for each section (e.g. Management Approach, Understanding the Problem, etc.).</a:t>
            </a:r>
          </a:p>
          <a:p>
            <a:pPr marL="342900" indent="-342900"/>
            <a:r>
              <a:rPr lang="en-US" dirty="0"/>
              <a:t>Use the Resume format provided.</a:t>
            </a:r>
          </a:p>
          <a:p>
            <a:pPr marL="342900" indent="-342900"/>
            <a:r>
              <a:rPr lang="en-US" dirty="0"/>
              <a:t>Complete and accurate Past Performance Information.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ADC458-E26B-DF45-9AE2-19056FF857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187" y="196187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6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151AA12-05E7-48E4-A6B1-111EF0FD8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381203"/>
              </p:ext>
            </p:extLst>
          </p:nvPr>
        </p:nvGraphicFramePr>
        <p:xfrm>
          <a:off x="838199" y="1915297"/>
          <a:ext cx="10678297" cy="3101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4" imgW="9969656" imgH="2431888" progId="Excel.Sheet.12">
                  <p:embed/>
                </p:oleObj>
              </mc:Choice>
              <mc:Fallback>
                <p:oleObj name="Worksheet" r:id="rId4" imgW="9969656" imgH="2431888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151AA12-05E7-48E4-A6B1-111EF0FD8A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199" y="1915297"/>
                        <a:ext cx="10678297" cy="3101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129A2FC-2F38-1B40-9A80-2553D868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97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An example of a Compliance Matrix to Ensure your 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Company is Answering the Mail 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9952D-5DBE-B149-BC31-2C31F2629B49}"/>
              </a:ext>
            </a:extLst>
          </p:cNvPr>
          <p:cNvSpPr txBox="1"/>
          <p:nvPr/>
        </p:nvSpPr>
        <p:spPr>
          <a:xfrm>
            <a:off x="838199" y="5375189"/>
            <a:ext cx="1067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just one example. Companies use different variations. The important part is that you create an accurate and compliant ‘Compliance Matrix’ and consistently use it.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1280D-21A9-DE49-B6A8-6A32392015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187" y="196187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7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D91902-B65E-4040-AF54-581A6DDB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Is your company an Interested Party?</a:t>
            </a:r>
            <a:r>
              <a:rPr lang="en-US" sz="5400" b="1" dirty="0"/>
              <a:t> </a:t>
            </a:r>
            <a:endParaRPr lang="en-US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8043931-3179-C347-A98F-423B57706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717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/>
              <a:t>An interested party is an actual or prospective offeror whose direct economic interest would be affected by the award of the contract or failure to avoid the contract.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AB1B6-141B-4949-A130-963C27F98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104" y="2423917"/>
            <a:ext cx="4718896" cy="2924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706738-B91E-6A43-B21C-B3A29EF9583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187" y="196187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0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DBF956-5E4F-6244-BB23-AD625325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367"/>
            <a:ext cx="10515600" cy="3916721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 debriefing within 5 days after receipt of the request, if reasonably practical.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 debriefing in writing, orally, or by any other method acceptable to the Contracting Officer.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Significant weaknesses in the Offeror’s proposal as determined by the Government.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7CD6C5-4CE5-0E49-BE28-F85D2093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You are Entitled to at a Debriefing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79600-9065-4278-8BF2-B7F0151D22AD}"/>
              </a:ext>
            </a:extLst>
          </p:cNvPr>
          <p:cNvSpPr txBox="1"/>
          <p:nvPr/>
        </p:nvSpPr>
        <p:spPr>
          <a:xfrm>
            <a:off x="359596" y="5642861"/>
            <a:ext cx="116638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CCBFCA-A316-6D43-A5BA-D9EF42A480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187" y="196187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1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039EFA-EF9B-0640-B143-7168E2BD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are Entitled to at a Debriefing: </a:t>
            </a:r>
            <a:r>
              <a:rPr lang="en-US" i="1" dirty="0"/>
              <a:t>(cont.)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1CD753-5010-0E42-8D4B-F27A2E29E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dirty="0"/>
              <a:t>Overall technical rating and price of the Successful Offeror.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dirty="0"/>
              <a:t>Overall ranking of all Offerors.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sz="2800" dirty="0"/>
              <a:t>Summary of rationale for award.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sz="2800" dirty="0"/>
              <a:t>Make and model of commercial items, if any, to be delivered by Awardee.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79600-9065-4278-8BF2-B7F0151D22AD}"/>
              </a:ext>
            </a:extLst>
          </p:cNvPr>
          <p:cNvSpPr txBox="1"/>
          <p:nvPr/>
        </p:nvSpPr>
        <p:spPr>
          <a:xfrm>
            <a:off x="359596" y="5642861"/>
            <a:ext cx="116638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1E38C-E3A5-4E58-BBC4-E8581BA65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976" y="3154643"/>
            <a:ext cx="3767655" cy="2957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7C5794-F2B7-114D-95A0-B3B6C6233F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187" y="196187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1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5D0E2C-36C4-3641-B4BA-3A9A543C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are Not Entitled to at a Debriefing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5F8242-756F-7B46-AE39-F51624C5F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by point comparisons to other Offeror’s proposals. </a:t>
            </a:r>
          </a:p>
          <a:p>
            <a:r>
              <a:rPr lang="en-US" dirty="0"/>
              <a:t>Trade secrets or other confidential manufacturing processes or techniques.</a:t>
            </a:r>
          </a:p>
          <a:p>
            <a:r>
              <a:rPr lang="en-US" dirty="0"/>
              <a:t>Financial proprietary information including indirect rates from other Offerors.</a:t>
            </a:r>
          </a:p>
          <a:p>
            <a:r>
              <a:rPr lang="en-US" dirty="0"/>
              <a:t>Names of individuals providing reference information on Offeror’s past performance.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79600-9065-4278-8BF2-B7F0151D22AD}"/>
              </a:ext>
            </a:extLst>
          </p:cNvPr>
          <p:cNvSpPr txBox="1"/>
          <p:nvPr/>
        </p:nvSpPr>
        <p:spPr>
          <a:xfrm>
            <a:off x="359596" y="5642861"/>
            <a:ext cx="116638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D6438B-4BF3-1241-A692-6D0EF5C8C2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187" y="196187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2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A870CE-CC67-0F4D-A2CE-C0814934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Post-Award Protest Timeline Variables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CAEF37-1EEF-FE4F-A82B-DB3DD64D4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Between 4-10 days depending on: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Type of solicitation (Negotiated Procurement (FAR Part 15), Commercial Items (FAR Part 12), Multiple Award Schedule (FAR Part 8)  or Task Order/IDIQ (FAR Part 16)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Depends upon venue:  Agency Level, GAO (Government Accountability Office, or U.S. Court of Federal Claims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Depends upon whether wanting a Performance Stay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17AE76-B677-8F4F-851E-FC08D1A149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187" y="196187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2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0DFDC198-B2F3-E24F-B2DC-6E4C7C44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Before You Run to Your Attorney</a:t>
            </a:r>
          </a:p>
        </p:txBody>
      </p:sp>
      <p:graphicFrame>
        <p:nvGraphicFramePr>
          <p:cNvPr id="31" name="Content Placeholder 7">
            <a:extLst>
              <a:ext uri="{FF2B5EF4-FFF2-40B4-BE49-F238E27FC236}">
                <a16:creationId xmlns:a16="http://schemas.microsoft.com/office/drawing/2014/main" id="{CEEB0F23-25D8-4D8C-86AE-30E8F929A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6403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AA05AA4B-877E-6041-8849-64E4886BF0B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187" y="196187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9B70D-7FE8-404C-A531-41B9C9B6E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183" y="628650"/>
            <a:ext cx="6274783" cy="43252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The Asian American Chamber of Commerce (AACC) is dedicated to improving the economic development for Asian Pacific American owned businesses in VA/DC/MD.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AACC facilitates the growth and development of member businesses through AACC sponsored events such as business networking programs, Business Expo, Business Development Workshops, Seminars and other special events.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AACC provides a platform for our members to network and market their products and services. For companies seeking to diversify their supplier base, AACC members are a great place to start.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1286647" y="2356536"/>
            <a:ext cx="38187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ABOUT the </a:t>
            </a:r>
          </a:p>
          <a:p>
            <a:r>
              <a:rPr lang="en-US" sz="3200" b="1" dirty="0"/>
              <a:t>ASIAN-AMERICAN CHAMBER OF COMMERCE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467475" y="5049194"/>
            <a:ext cx="57245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483" y="1396314"/>
            <a:ext cx="3363755" cy="9526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11048"/>
            <a:ext cx="12192000" cy="952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A7892-2C0A-DC4C-A3A4-F0BE48B37940}"/>
              </a:ext>
            </a:extLst>
          </p:cNvPr>
          <p:cNvSpPr txBox="1"/>
          <p:nvPr/>
        </p:nvSpPr>
        <p:spPr>
          <a:xfrm>
            <a:off x="6467475" y="5214551"/>
            <a:ext cx="513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Contact AACC for Sponsorship Opportunities</a:t>
            </a:r>
          </a:p>
        </p:txBody>
      </p:sp>
    </p:spTree>
    <p:extLst>
      <p:ext uri="{BB962C8B-B14F-4D97-AF65-F5344CB8AC3E}">
        <p14:creationId xmlns:p14="http://schemas.microsoft.com/office/powerpoint/2010/main" val="568110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" y="-3514"/>
            <a:ext cx="12202851" cy="68615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65893" y="5230340"/>
            <a:ext cx="9460214" cy="685652"/>
            <a:chOff x="1066799" y="3832259"/>
            <a:chExt cx="9460214" cy="685652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5EC36187-DFB6-994E-A752-171C90B79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6799" y="3870337"/>
              <a:ext cx="2218563" cy="609496"/>
            </a:xfrm>
            <a:prstGeom prst="rect">
              <a:avLst/>
            </a:prstGeom>
          </p:spPr>
        </p:pic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A41A3E57-2F6D-4E46-A3A6-6B90918C8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6127" y="3926654"/>
              <a:ext cx="2415124" cy="496862"/>
            </a:xfrm>
            <a:prstGeom prst="rect">
              <a:avLst/>
            </a:prstGeom>
          </p:spPr>
        </p:pic>
        <p:pic>
          <p:nvPicPr>
            <p:cNvPr id="9" name="Picture 8" descr="A picture containing tableware, plate, dishware, drawing&#10;&#10;Description automatically generated">
              <a:extLst>
                <a:ext uri="{FF2B5EF4-FFF2-40B4-BE49-F238E27FC236}">
                  <a16:creationId xmlns:a16="http://schemas.microsoft.com/office/drawing/2014/main" id="{18982F43-E9A2-AF47-BB76-C4B8C34B5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7595" y="3915632"/>
              <a:ext cx="1804895" cy="518907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59F6AFF4-8EEB-9543-B37B-7E0E71B42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79568" y="3832259"/>
              <a:ext cx="1647445" cy="68565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055077" y="952568"/>
            <a:ext cx="807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rgbClr val="002060"/>
                </a:solidFill>
              </a:rPr>
              <a:t>THANK YOU FROM THE GOVCON COMMITTEE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55088" y="3637578"/>
            <a:ext cx="8470969" cy="1020805"/>
            <a:chOff x="970199" y="2244445"/>
            <a:chExt cx="8470969" cy="1020805"/>
          </a:xfrm>
        </p:grpSpPr>
        <p:pic>
          <p:nvPicPr>
            <p:cNvPr id="11" name="Picture 10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24265D5D-7A56-F743-9531-45F18590C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8289" y="2244445"/>
              <a:ext cx="1648989" cy="895350"/>
            </a:xfrm>
            <a:prstGeom prst="rect">
              <a:avLst/>
            </a:prstGeom>
          </p:spPr>
        </p:pic>
        <p:pic>
          <p:nvPicPr>
            <p:cNvPr id="12" name="Picture 11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5F96A8FC-6521-1C46-BAEA-924B930FE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4493" y="2286000"/>
              <a:ext cx="3066675" cy="979250"/>
            </a:xfrm>
            <a:prstGeom prst="rect">
              <a:avLst/>
            </a:prstGeom>
          </p:spPr>
        </p:pic>
        <p:pic>
          <p:nvPicPr>
            <p:cNvPr id="2050" name="Picture 2" descr="C:\Users\Sonali\Desktop\Mobomo-Logo-S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199" y="2371724"/>
              <a:ext cx="2538338" cy="850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0" y="6381750"/>
            <a:ext cx="12192000" cy="952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98594" y="1503062"/>
            <a:ext cx="1394812" cy="68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615" y="1937668"/>
            <a:ext cx="3344969" cy="94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77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156D94-61BE-EB40-BCE8-919C6BA4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23148"/>
          </a:xfrm>
        </p:spPr>
        <p:txBody>
          <a:bodyPr>
            <a:normAutofit fontScale="90000"/>
          </a:bodyPr>
          <a:lstStyle/>
          <a:p>
            <a:r>
              <a:rPr lang="en-US" dirty="0"/>
              <a:t>Promote your company - interested in being a panelist on our webinar?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E01D7-3ADB-634E-BB42-BB8DEA779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Contact: </a:t>
            </a:r>
            <a:r>
              <a:rPr lang="en-US" dirty="0" err="1">
                <a:hlinkClick r:id="rId2"/>
              </a:rPr>
              <a:t>Bhatia@proposalhelper.com</a:t>
            </a:r>
            <a:endParaRPr lang="en-US" dirty="0"/>
          </a:p>
          <a:p>
            <a:r>
              <a:rPr lang="en-US" dirty="0"/>
              <a:t>Board Member at Asian-American Chamber of Commerce</a:t>
            </a:r>
          </a:p>
        </p:txBody>
      </p:sp>
    </p:spTree>
    <p:extLst>
      <p:ext uri="{BB962C8B-B14F-4D97-AF65-F5344CB8AC3E}">
        <p14:creationId xmlns:p14="http://schemas.microsoft.com/office/powerpoint/2010/main" val="427312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1000896" y="1164025"/>
            <a:ext cx="509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MEMBERSHIP BENEFITS</a:t>
            </a:r>
          </a:p>
        </p:txBody>
      </p:sp>
      <p:sp>
        <p:nvSpPr>
          <p:cNvPr id="7" name="4-Point Star 6"/>
          <p:cNvSpPr/>
          <p:nvPr/>
        </p:nvSpPr>
        <p:spPr>
          <a:xfrm>
            <a:off x="504053" y="856478"/>
            <a:ext cx="496844" cy="49684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369034" y="1320914"/>
            <a:ext cx="352425" cy="40434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545246" y="3981450"/>
            <a:ext cx="154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Numerous Networking Events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2377506" y="3981450"/>
            <a:ext cx="1546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visibility in the Asian business community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4209766" y="3981450"/>
            <a:ext cx="1658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Representation of minority &amp; women-owned business community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6153442" y="3981450"/>
            <a:ext cx="1838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Reciprocal benefits with member partners and other organization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8277372" y="3981450"/>
            <a:ext cx="1546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Professional, mentorship, and volunteer opportunities and resources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10109630" y="3981450"/>
            <a:ext cx="1546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Up-to-date information on public policy, news, and events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001522"/>
            <a:ext cx="12192000" cy="952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47900" y="3981450"/>
            <a:ext cx="0" cy="14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4800" y="3981450"/>
            <a:ext cx="0" cy="14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0" y="3981450"/>
            <a:ext cx="0" cy="14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058400" y="3981450"/>
            <a:ext cx="0" cy="14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53400" y="3981450"/>
            <a:ext cx="0" cy="14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8" y="2898265"/>
            <a:ext cx="978410" cy="9784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628" y="2898265"/>
            <a:ext cx="978410" cy="9784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596" y="2898265"/>
            <a:ext cx="978410" cy="9784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399" y="2898265"/>
            <a:ext cx="978410" cy="9784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494" y="2898265"/>
            <a:ext cx="978410" cy="9784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752" y="2888740"/>
            <a:ext cx="978410" cy="978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819" y="275453"/>
            <a:ext cx="4240499" cy="12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8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5DD8C-53D0-8F4C-BEB3-F4AA85D4D3BF}"/>
              </a:ext>
            </a:extLst>
          </p:cNvPr>
          <p:cNvSpPr txBox="1"/>
          <p:nvPr/>
        </p:nvSpPr>
        <p:spPr>
          <a:xfrm>
            <a:off x="1408669" y="2335427"/>
            <a:ext cx="9551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Disclaimer</a:t>
            </a:r>
          </a:p>
          <a:p>
            <a:pPr algn="ctr"/>
            <a:r>
              <a:rPr lang="en-US" dirty="0"/>
              <a:t>This webinar is for informational purposes only. None of the content is, nor shall be deemed to constitute legal opinions or legal advice.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Copyrights apply. Please do not copy this material without written consent from the </a:t>
            </a:r>
            <a:br>
              <a:rPr lang="en-US" dirty="0"/>
            </a:br>
            <a:r>
              <a:rPr lang="en-US" dirty="0"/>
              <a:t>Asian-American Chamber of Commerce.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8C3A9-D9F6-FD44-9F54-E2AF77C62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581" y="473161"/>
            <a:ext cx="4240499" cy="12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7A81-B61C-47D1-96B4-F8E93767D8A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15297" y="3293120"/>
            <a:ext cx="91440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21 February 2020</a:t>
            </a:r>
          </a:p>
          <a:p>
            <a:pPr marL="0" indent="0" algn="ctr">
              <a:buNone/>
            </a:pPr>
            <a:endParaRPr lang="en-US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521BAB-4944-2F4F-ABDF-D3D483D78E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32878" y="1214438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Protests: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Should Do </a:t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Running to Your Lawyer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172" y="6173571"/>
            <a:ext cx="1146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Streamline Government Contracts, LLC</a:t>
            </a:r>
          </a:p>
          <a:p>
            <a:pPr algn="ctr"/>
            <a:r>
              <a:rPr lang="en-US" sz="1400" b="1" dirty="0"/>
              <a:t>Reduce Risks.  Increase Profits.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1C42D6-8FA9-C34F-8EFB-20B2515BB7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1954" y="161209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7A81-B61C-47D1-96B4-F8E93767D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62" y="1158240"/>
            <a:ext cx="10712356" cy="5022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ABOUT: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 KAREN LONG, M.S., MBA, CFCM</a:t>
            </a: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President and Founder of Streamline Government Contracts, LLC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15+ years of experience with small and mid-size companies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hlinkClick r:id="rId3"/>
              </a:rPr>
              <a:t>Klong@Streamlinegovcon.com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240-644-5314</a:t>
            </a:r>
          </a:p>
          <a:p>
            <a:pPr marL="0" indent="0" algn="ctr">
              <a:buNone/>
            </a:pP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2EBECB-93B9-42DD-8EE0-76366E7FAC90}"/>
              </a:ext>
            </a:extLst>
          </p:cNvPr>
          <p:cNvSpPr txBox="1">
            <a:spLocks/>
          </p:cNvSpPr>
          <p:nvPr/>
        </p:nvSpPr>
        <p:spPr>
          <a:xfrm>
            <a:off x="729662" y="1158240"/>
            <a:ext cx="10712356" cy="5022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2060"/>
                </a:solidFill>
              </a:rPr>
              <a:t>ABOUT: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2060"/>
                </a:solidFill>
              </a:rPr>
              <a:t> KAREN LONG, M.S., MBA, CFCM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060"/>
                </a:solidFill>
              </a:rPr>
              <a:t>President and Founder of Streamline Government Contracts, LLC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060"/>
                </a:solidFill>
              </a:rPr>
              <a:t>15+ years of experience with small and mid-size companies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060"/>
                </a:solidFill>
                <a:hlinkClick r:id="rId3"/>
              </a:rPr>
              <a:t>Klong@Streamlinegovcon.com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060"/>
                </a:solidFill>
              </a:rPr>
              <a:t>240-644-5314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AF1BF3-C098-DA4A-A397-D6C7655DC0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239" y="204676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8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B1D5BE-C9E2-44A7-9E99-F5B9D333C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3A0FB-077E-D74C-8CD3-F5FABA37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7A81-B61C-47D1-96B4-F8E93767D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857250" indent="-857250">
              <a:buAutoNum type="romanUcPeriod"/>
            </a:pPr>
            <a:r>
              <a:rPr lang="en-US" dirty="0">
                <a:solidFill>
                  <a:srgbClr val="000000"/>
                </a:solidFill>
              </a:rPr>
              <a:t>Introduction</a:t>
            </a:r>
          </a:p>
          <a:p>
            <a:pPr marL="857250" indent="-857250">
              <a:buAutoNum type="romanUcPeriod"/>
            </a:pPr>
            <a:r>
              <a:rPr lang="en-US" dirty="0">
                <a:solidFill>
                  <a:srgbClr val="000000"/>
                </a:solidFill>
              </a:rPr>
              <a:t>Pre-Award vs Post-Award Protests</a:t>
            </a:r>
          </a:p>
          <a:p>
            <a:pPr marL="857250" indent="-857250">
              <a:buAutoNum type="romanUcPeriod"/>
            </a:pPr>
            <a:r>
              <a:rPr lang="en-US" dirty="0">
                <a:solidFill>
                  <a:srgbClr val="000000"/>
                </a:solidFill>
              </a:rPr>
              <a:t>Pre- Award Timelines</a:t>
            </a:r>
          </a:p>
          <a:p>
            <a:pPr marL="857250" indent="-857250">
              <a:buAutoNum type="romanUcPeriod"/>
            </a:pPr>
            <a:r>
              <a:rPr lang="en-US" dirty="0">
                <a:solidFill>
                  <a:srgbClr val="000000"/>
                </a:solidFill>
              </a:rPr>
              <a:t>Responsive Proposal?</a:t>
            </a:r>
          </a:p>
          <a:p>
            <a:pPr marL="857250" indent="-857250">
              <a:buAutoNum type="romanUcPeriod"/>
            </a:pPr>
            <a:r>
              <a:rPr lang="en-US" dirty="0">
                <a:solidFill>
                  <a:srgbClr val="000000"/>
                </a:solidFill>
              </a:rPr>
              <a:t>Debriefings</a:t>
            </a:r>
          </a:p>
          <a:p>
            <a:pPr marL="857250" indent="-857250">
              <a:buAutoNum type="romanUcPeriod"/>
            </a:pPr>
            <a:r>
              <a:rPr lang="en-US" dirty="0">
                <a:solidFill>
                  <a:srgbClr val="000000"/>
                </a:solidFill>
              </a:rPr>
              <a:t>Post-Award Timeline Variables</a:t>
            </a:r>
          </a:p>
          <a:p>
            <a:pPr marL="857250" indent="-857250">
              <a:buAutoNum type="romanUcPeriod"/>
            </a:pPr>
            <a:r>
              <a:rPr lang="en-US" dirty="0">
                <a:solidFill>
                  <a:srgbClr val="000000"/>
                </a:solidFill>
              </a:rPr>
              <a:t>Questions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F640C5-5B6C-4A46-A555-C29E9C20F1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142" y="155450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CAAF6A7-BCD8-EA41-911A-A5C036F0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Pre-Award vs Post-Award Protests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EA063C-0495-E547-8A7C-D41BB9B23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/>
              <a:t>Pre-Award Protest Examples:</a:t>
            </a:r>
          </a:p>
          <a:p>
            <a:pPr marL="1257300" lvl="2" indent="-342900">
              <a:lnSpc>
                <a:spcPct val="170000"/>
              </a:lnSpc>
            </a:pPr>
            <a:r>
              <a:rPr lang="en-US" sz="2800" dirty="0"/>
              <a:t>Overly Restrictive Requirements</a:t>
            </a:r>
          </a:p>
          <a:p>
            <a:pPr marL="1257300" lvl="2" indent="-342900">
              <a:lnSpc>
                <a:spcPct val="170000"/>
              </a:lnSpc>
            </a:pPr>
            <a:r>
              <a:rPr lang="en-US" sz="2800" dirty="0"/>
              <a:t>Invalid use of Sole Source</a:t>
            </a:r>
          </a:p>
          <a:p>
            <a:pPr marL="1257300" lvl="2" indent="-342900">
              <a:lnSpc>
                <a:spcPct val="170000"/>
              </a:lnSpc>
            </a:pPr>
            <a:r>
              <a:rPr lang="en-US" sz="2800" dirty="0"/>
              <a:t>Ambiguous or Faulty Evaluation Criteria</a:t>
            </a:r>
          </a:p>
          <a:p>
            <a:pPr marL="1257300" lvl="2" indent="-342900">
              <a:lnSpc>
                <a:spcPct val="170000"/>
              </a:lnSpc>
            </a:pPr>
            <a:r>
              <a:rPr lang="en-US" sz="2800" dirty="0"/>
              <a:t>Incomplete Statement of Work (SOW)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D0036-6F06-BC4F-8276-74DAF1D051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831" y="173733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1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E7DE4C-EDB4-0948-B547-B7E18472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969"/>
            <a:ext cx="10515600" cy="998502"/>
          </a:xfrm>
        </p:spPr>
        <p:txBody>
          <a:bodyPr>
            <a:normAutofit fontScale="90000"/>
          </a:bodyPr>
          <a:lstStyle/>
          <a:p>
            <a:r>
              <a:rPr lang="en-US" dirty="0"/>
              <a:t>Pre-Award vs Post-Award Protests </a:t>
            </a:r>
            <a:r>
              <a:rPr lang="en-US" i="1" dirty="0"/>
              <a:t>(cont.)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474E58-53DE-4E43-BB9C-45DEBC39C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0468"/>
            <a:ext cx="10515600" cy="327771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	Post-Award Protest Examples:</a:t>
            </a:r>
          </a:p>
          <a:p>
            <a:pPr marL="1257300" lvl="2" indent="-342900"/>
            <a:r>
              <a:rPr lang="en-US" sz="2800" dirty="0"/>
              <a:t>Unfair or unreasonable Evaluation Criteria</a:t>
            </a:r>
          </a:p>
          <a:p>
            <a:pPr marL="1257300" lvl="2" indent="-342900"/>
            <a:r>
              <a:rPr lang="en-US" sz="2800" dirty="0"/>
              <a:t>Not Evaluating as Advertised</a:t>
            </a:r>
          </a:p>
          <a:p>
            <a:pPr marL="1257300" lvl="2" indent="-342900"/>
            <a:r>
              <a:rPr lang="en-US" sz="2800" dirty="0"/>
              <a:t>Unequal Treatment</a:t>
            </a:r>
          </a:p>
          <a:p>
            <a:pPr marL="1257300" lvl="2" indent="-342900"/>
            <a:r>
              <a:rPr lang="en-US" sz="2800" dirty="0"/>
              <a:t>Awardee Misrepresented Disadvantaged Status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342CC7-467E-934C-8290-2097BE64A8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187" y="196187"/>
            <a:ext cx="1614686" cy="3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958</Words>
  <Application>Microsoft Macintosh PowerPoint</Application>
  <PresentationFormat>Widescreen</PresentationFormat>
  <Paragraphs>138</Paragraphs>
  <Slides>21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Protests: What You Should Do  Before Running to Your Lawyer</vt:lpstr>
      <vt:lpstr>PowerPoint Presentation</vt:lpstr>
      <vt:lpstr>AGENDA</vt:lpstr>
      <vt:lpstr>Pre-Award vs Post-Award Protests</vt:lpstr>
      <vt:lpstr>Pre-Award vs Post-Award Protests (cont.)</vt:lpstr>
      <vt:lpstr>Pre-Award Protest Timeline</vt:lpstr>
      <vt:lpstr>Did your company Submit a Responsive Proposal?</vt:lpstr>
      <vt:lpstr>Did your company Submit a Responsive Proposal? (cont.)</vt:lpstr>
      <vt:lpstr>An example of a Compliance Matrix to Ensure your  Company is Answering the Mail </vt:lpstr>
      <vt:lpstr>Is your company an Interested Party? </vt:lpstr>
      <vt:lpstr>What You are Entitled to at a Debriefing</vt:lpstr>
      <vt:lpstr>What You are Entitled to at a Debriefing: (cont.)</vt:lpstr>
      <vt:lpstr>What You are Not Entitled to at a Debriefing</vt:lpstr>
      <vt:lpstr>Post-Award Protest Timeline Variables</vt:lpstr>
      <vt:lpstr>Before You Run to Your Attorney</vt:lpstr>
      <vt:lpstr>PowerPoint Presentation</vt:lpstr>
      <vt:lpstr>Promote your company - interested in being a panelist on our webinar?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Reena Bhatia</dc:creator>
  <cp:lastModifiedBy>Vinay Kulhalli</cp:lastModifiedBy>
  <cp:revision>6</cp:revision>
  <dcterms:created xsi:type="dcterms:W3CDTF">2020-02-19T18:59:09Z</dcterms:created>
  <dcterms:modified xsi:type="dcterms:W3CDTF">2020-02-22T12:27:22Z</dcterms:modified>
</cp:coreProperties>
</file>