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158" r:id="rId1"/>
    <p:sldMasterId id="2147485170" r:id="rId2"/>
  </p:sldMasterIdLst>
  <p:notesMasterIdLst>
    <p:notesMasterId r:id="rId20"/>
  </p:notesMasterIdLst>
  <p:handoutMasterIdLst>
    <p:handoutMasterId r:id="rId21"/>
  </p:handoutMasterIdLst>
  <p:sldIdLst>
    <p:sldId id="300" r:id="rId3"/>
    <p:sldId id="318" r:id="rId4"/>
    <p:sldId id="303" r:id="rId5"/>
    <p:sldId id="258" r:id="rId6"/>
    <p:sldId id="317" r:id="rId7"/>
    <p:sldId id="305" r:id="rId8"/>
    <p:sldId id="264" r:id="rId9"/>
    <p:sldId id="307" r:id="rId10"/>
    <p:sldId id="309" r:id="rId11"/>
    <p:sldId id="310" r:id="rId12"/>
    <p:sldId id="311" r:id="rId13"/>
    <p:sldId id="312" r:id="rId14"/>
    <p:sldId id="313" r:id="rId15"/>
    <p:sldId id="315" r:id="rId16"/>
    <p:sldId id="316" r:id="rId17"/>
    <p:sldId id="261" r:id="rId18"/>
    <p:sldId id="306" r:id="rId19"/>
  </p:sldIdLst>
  <p:sldSz cx="12192000" cy="6858000"/>
  <p:notesSz cx="7010400" cy="9296400"/>
  <p:defaultTextStyle>
    <a:defPPr>
      <a:defRPr lang="en-US"/>
    </a:defPPr>
    <a:lvl1pPr algn="l" rtl="0" fontAlgn="base">
      <a:lnSpc>
        <a:spcPct val="90000"/>
      </a:lnSpc>
      <a:spcBef>
        <a:spcPct val="0"/>
      </a:spcBef>
      <a:spcAft>
        <a:spcPct val="60000"/>
      </a:spcAft>
      <a:buClr>
        <a:srgbClr val="CC0000"/>
      </a:buClr>
      <a:buFont typeface="Wingdings" pitchFamily="2" charset="2"/>
      <a:buChar char="§"/>
      <a:defRPr sz="2000" b="1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0"/>
      </a:spcBef>
      <a:spcAft>
        <a:spcPct val="60000"/>
      </a:spcAft>
      <a:buClr>
        <a:srgbClr val="CC0000"/>
      </a:buClr>
      <a:buFont typeface="Wingdings" pitchFamily="2" charset="2"/>
      <a:buChar char="§"/>
      <a:defRPr sz="2000" b="1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0"/>
      </a:spcBef>
      <a:spcAft>
        <a:spcPct val="60000"/>
      </a:spcAft>
      <a:buClr>
        <a:srgbClr val="CC0000"/>
      </a:buClr>
      <a:buFont typeface="Wingdings" pitchFamily="2" charset="2"/>
      <a:buChar char="§"/>
      <a:defRPr sz="2000" b="1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0"/>
      </a:spcBef>
      <a:spcAft>
        <a:spcPct val="60000"/>
      </a:spcAft>
      <a:buClr>
        <a:srgbClr val="CC0000"/>
      </a:buClr>
      <a:buFont typeface="Wingdings" pitchFamily="2" charset="2"/>
      <a:buChar char="§"/>
      <a:defRPr sz="2000" b="1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0"/>
      </a:spcBef>
      <a:spcAft>
        <a:spcPct val="60000"/>
      </a:spcAft>
      <a:buClr>
        <a:srgbClr val="CC0000"/>
      </a:buClr>
      <a:buFont typeface="Wingdings" pitchFamily="2" charset="2"/>
      <a:buChar char="§"/>
      <a:defRPr sz="2000" b="1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izer, Wayne @ NSS" initials="PW@N" lastIdx="2" clrIdx="0"/>
  <p:cmAuthor id="1" name="Pizer, Wayne A." initials="PWA" lastIdx="16" clrIdx="1">
    <p:extLst>
      <p:ext uri="{19B8F6BF-5375-455C-9EA6-DF929625EA0E}">
        <p15:presenceInfo xmlns:p15="http://schemas.microsoft.com/office/powerpoint/2012/main" userId="S-1-5-21-1844237615-1957994488-76424323-322948" providerId="AD"/>
      </p:ext>
    </p:extLst>
  </p:cmAuthor>
  <p:cmAuthor id="2" name="Jim Gray" initials="JG" lastIdx="7" clrIdx="2">
    <p:extLst>
      <p:ext uri="{19B8F6BF-5375-455C-9EA6-DF929625EA0E}">
        <p15:presenceInfo xmlns:p15="http://schemas.microsoft.com/office/powerpoint/2012/main" userId="S-1-5-21-1447503659-387555794-1750762900-1177" providerId="AD"/>
      </p:ext>
    </p:extLst>
  </p:cmAuthor>
  <p:cmAuthor id="3" name="Dorion Manning" initials="DM" lastIdx="14" clrIdx="3">
    <p:extLst>
      <p:ext uri="{19B8F6BF-5375-455C-9EA6-DF929625EA0E}">
        <p15:presenceInfo xmlns:p15="http://schemas.microsoft.com/office/powerpoint/2012/main" userId="S-1-5-21-1447503659-387555794-1750762900-420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48DD"/>
    <a:srgbClr val="D09E1F"/>
    <a:srgbClr val="002060"/>
    <a:srgbClr val="262626"/>
    <a:srgbClr val="0000FF"/>
    <a:srgbClr val="40507F"/>
    <a:srgbClr val="8E8D8D"/>
    <a:srgbClr val="4A4C4D"/>
    <a:srgbClr val="2D68A3"/>
    <a:srgbClr val="4C4D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20" autoAdjust="0"/>
    <p:restoredTop sz="89827" autoAdjust="0"/>
  </p:normalViewPr>
  <p:slideViewPr>
    <p:cSldViewPr snapToGrid="0">
      <p:cViewPr varScale="1">
        <p:scale>
          <a:sx n="93" d="100"/>
          <a:sy n="93" d="100"/>
        </p:scale>
        <p:origin x="1608" y="20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2" d="100"/>
        <a:sy n="142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-2172" y="-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60" tIns="46679" rIns="93360" bIns="46679" numCol="1" anchor="t" anchorCtr="0" compatLnSpc="1">
            <a:prstTxWarp prst="textNoShape">
              <a:avLst/>
            </a:prstTxWarp>
          </a:bodyPr>
          <a:lstStyle>
            <a:lvl1pPr defTabSz="933067">
              <a:lnSpc>
                <a:spcPct val="100000"/>
              </a:lnSpc>
              <a:spcAft>
                <a:spcPct val="0"/>
              </a:spcAft>
              <a:buClrTx/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258" y="2"/>
            <a:ext cx="3038144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60" tIns="46679" rIns="93360" bIns="46679" numCol="1" anchor="t" anchorCtr="0" compatLnSpc="1">
            <a:prstTxWarp prst="textNoShape">
              <a:avLst/>
            </a:prstTxWarp>
          </a:bodyPr>
          <a:lstStyle>
            <a:lvl1pPr algn="r" defTabSz="933067">
              <a:lnSpc>
                <a:spcPct val="100000"/>
              </a:lnSpc>
              <a:spcAft>
                <a:spcPct val="0"/>
              </a:spcAft>
              <a:buClrTx/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8830658"/>
            <a:ext cx="3038145" cy="465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60" tIns="46679" rIns="93360" bIns="46679" numCol="1" anchor="b" anchorCtr="0" compatLnSpc="1">
            <a:prstTxWarp prst="textNoShape">
              <a:avLst/>
            </a:prstTxWarp>
          </a:bodyPr>
          <a:lstStyle>
            <a:lvl1pPr defTabSz="933067">
              <a:lnSpc>
                <a:spcPct val="100000"/>
              </a:lnSpc>
              <a:spcAft>
                <a:spcPct val="0"/>
              </a:spcAft>
              <a:buClrTx/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258" y="8830658"/>
            <a:ext cx="3038144" cy="465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60" tIns="46679" rIns="93360" bIns="46679" numCol="1" anchor="b" anchorCtr="0" compatLnSpc="1">
            <a:prstTxWarp prst="textNoShape">
              <a:avLst/>
            </a:prstTxWarp>
          </a:bodyPr>
          <a:lstStyle>
            <a:lvl1pPr algn="r" defTabSz="933067">
              <a:lnSpc>
                <a:spcPct val="100000"/>
              </a:lnSpc>
              <a:spcAft>
                <a:spcPct val="0"/>
              </a:spcAft>
              <a:buClrTx/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75A9FF56-E5F9-4ECE-BF3A-E72110AA79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3935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60" tIns="46679" rIns="93360" bIns="46679" numCol="1" anchor="t" anchorCtr="0" compatLnSpc="1">
            <a:prstTxWarp prst="textNoShape">
              <a:avLst/>
            </a:prstTxWarp>
          </a:bodyPr>
          <a:lstStyle>
            <a:lvl1pPr defTabSz="933067">
              <a:lnSpc>
                <a:spcPct val="100000"/>
              </a:lnSpc>
              <a:spcAft>
                <a:spcPct val="0"/>
              </a:spcAft>
              <a:buClrTx/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258" y="2"/>
            <a:ext cx="3038144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60" tIns="46679" rIns="93360" bIns="46679" numCol="1" anchor="t" anchorCtr="0" compatLnSpc="1">
            <a:prstTxWarp prst="textNoShape">
              <a:avLst/>
            </a:prstTxWarp>
          </a:bodyPr>
          <a:lstStyle>
            <a:lvl1pPr algn="r" defTabSz="933067">
              <a:lnSpc>
                <a:spcPct val="100000"/>
              </a:lnSpc>
              <a:spcAft>
                <a:spcPct val="0"/>
              </a:spcAft>
              <a:buClrTx/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47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634" y="4414561"/>
            <a:ext cx="5139134" cy="4185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60" tIns="46679" rIns="93360" bIns="466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8830658"/>
            <a:ext cx="3038145" cy="465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60" tIns="46679" rIns="93360" bIns="46679" numCol="1" anchor="b" anchorCtr="0" compatLnSpc="1">
            <a:prstTxWarp prst="textNoShape">
              <a:avLst/>
            </a:prstTxWarp>
          </a:bodyPr>
          <a:lstStyle>
            <a:lvl1pPr defTabSz="933067">
              <a:lnSpc>
                <a:spcPct val="100000"/>
              </a:lnSpc>
              <a:spcAft>
                <a:spcPct val="0"/>
              </a:spcAft>
              <a:buClrTx/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258" y="8830658"/>
            <a:ext cx="3038144" cy="465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60" tIns="46679" rIns="93360" bIns="46679" numCol="1" anchor="b" anchorCtr="0" compatLnSpc="1">
            <a:prstTxWarp prst="textNoShape">
              <a:avLst/>
            </a:prstTxWarp>
          </a:bodyPr>
          <a:lstStyle>
            <a:lvl1pPr algn="r" defTabSz="933067">
              <a:lnSpc>
                <a:spcPct val="100000"/>
              </a:lnSpc>
              <a:spcAft>
                <a:spcPct val="0"/>
              </a:spcAft>
              <a:buClrTx/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1553658B-92F5-423B-82DF-6AC7EC73A9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1211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53658B-92F5-423B-82DF-6AC7EC73A967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905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53658B-92F5-423B-82DF-6AC7EC73A967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271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082E5-6068-4CAA-9A18-068C2121483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5669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53658B-92F5-423B-82DF-6AC7EC73A967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5616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53658B-92F5-423B-82DF-6AC7EC73A967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3620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91459" lvl="1" indent="-226131">
              <a:spcBef>
                <a:spcPts val="396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Monitor and focus on direct reductions to profit</a:t>
            </a:r>
          </a:p>
          <a:p>
            <a:pPr marL="1243721" lvl="2" indent="-226131">
              <a:spcBef>
                <a:spcPts val="396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Unallowable/unbillable costs</a:t>
            </a:r>
          </a:p>
          <a:p>
            <a:pPr marL="1243721" lvl="2" indent="-226131">
              <a:spcBef>
                <a:spcPts val="396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Unbillable travel</a:t>
            </a:r>
          </a:p>
          <a:p>
            <a:pPr marL="1243721" lvl="2" indent="-226131">
              <a:spcBef>
                <a:spcPts val="396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Local travel expenses</a:t>
            </a:r>
          </a:p>
          <a:p>
            <a:pPr marL="1243721" lvl="2" indent="-226131">
              <a:spcBef>
                <a:spcPts val="396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791459" lvl="1" indent="-226131">
              <a:spcBef>
                <a:spcPts val="396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Utilize and regularly monitor budget tools to avoid cost overruns, scope creep or lack of communication with client or subs</a:t>
            </a:r>
          </a:p>
          <a:p>
            <a:pPr marL="791459" lvl="1" indent="-226131">
              <a:spcBef>
                <a:spcPts val="396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Stay abreast of contract requirements</a:t>
            </a:r>
          </a:p>
          <a:p>
            <a:pPr marL="1243721" lvl="2" indent="-226131">
              <a:spcBef>
                <a:spcPts val="396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Award fee evaluations</a:t>
            </a:r>
          </a:p>
          <a:p>
            <a:pPr marL="1243721" lvl="2" indent="-226131">
              <a:spcBef>
                <a:spcPts val="396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Ability to receive award or performance fees</a:t>
            </a:r>
          </a:p>
          <a:p>
            <a:pPr marL="1243721" lvl="2" indent="-226131">
              <a:spcBef>
                <a:spcPts val="396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Deliverable schedule</a:t>
            </a:r>
          </a:p>
          <a:p>
            <a:pPr marL="791459" lvl="1" indent="-226131">
              <a:spcBef>
                <a:spcPts val="396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Manage delivery against proposal plan and contract requirements</a:t>
            </a:r>
          </a:p>
          <a:p>
            <a:pPr marL="1243721" lvl="2" indent="-226131">
              <a:spcBef>
                <a:spcPts val="396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Labor mix</a:t>
            </a:r>
          </a:p>
          <a:p>
            <a:pPr marL="1243721" lvl="2" indent="-226131">
              <a:spcBef>
                <a:spcPts val="396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Rate structure</a:t>
            </a:r>
          </a:p>
          <a:p>
            <a:pPr marL="1243721" lvl="2" indent="-226131">
              <a:spcBef>
                <a:spcPts val="396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Scope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53658B-92F5-423B-82DF-6AC7EC73A967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1179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91459" lvl="1" indent="-226131">
              <a:spcBef>
                <a:spcPts val="396"/>
              </a:spcBef>
              <a:buClr>
                <a:schemeClr val="tx1"/>
              </a:buClr>
            </a:pPr>
            <a:r>
              <a:rPr lang="en-US" sz="2800" dirty="0"/>
              <a:t>Ensure timely and accurate timesheet and expense report entries</a:t>
            </a:r>
          </a:p>
          <a:p>
            <a:pPr marL="1243721" lvl="2" indent="-226131">
              <a:spcBef>
                <a:spcPts val="396"/>
              </a:spcBef>
              <a:buClr>
                <a:schemeClr val="tx1"/>
              </a:buClr>
            </a:pPr>
            <a:r>
              <a:rPr lang="en-US" dirty="0"/>
              <a:t>Hours in suspense</a:t>
            </a:r>
          </a:p>
          <a:p>
            <a:pPr marL="1243721" lvl="2" indent="-226131">
              <a:spcBef>
                <a:spcPts val="396"/>
              </a:spcBef>
              <a:buClr>
                <a:schemeClr val="tx1"/>
              </a:buClr>
            </a:pPr>
            <a:r>
              <a:rPr lang="en-US" dirty="0"/>
              <a:t>Pending travel costs</a:t>
            </a:r>
          </a:p>
          <a:p>
            <a:pPr marL="1243721" lvl="2" indent="-226131">
              <a:spcBef>
                <a:spcPts val="396"/>
              </a:spcBef>
              <a:buClr>
                <a:schemeClr val="tx1"/>
              </a:buClr>
            </a:pPr>
            <a:r>
              <a:rPr lang="en-US" dirty="0" err="1"/>
              <a:t>SubK</a:t>
            </a:r>
            <a:r>
              <a:rPr lang="en-US" dirty="0"/>
              <a:t> commitments, timesheets, expenses and invoices (within 15-20 days of work performed)</a:t>
            </a:r>
          </a:p>
          <a:p>
            <a:pPr marL="1243721" lvl="2" indent="-226131">
              <a:spcBef>
                <a:spcPts val="396"/>
              </a:spcBef>
              <a:buClr>
                <a:schemeClr val="tx1"/>
              </a:buClr>
            </a:pPr>
            <a:endParaRPr lang="en-US" dirty="0"/>
          </a:p>
          <a:p>
            <a:pPr marL="1243721" lvl="2" indent="-226131">
              <a:spcBef>
                <a:spcPts val="396"/>
              </a:spcBef>
              <a:buClr>
                <a:schemeClr val="tx1"/>
              </a:buClr>
            </a:pPr>
            <a:endParaRPr lang="en-US" dirty="0"/>
          </a:p>
          <a:p>
            <a:pPr marL="1243721" lvl="2" indent="-226131">
              <a:spcBef>
                <a:spcPts val="396"/>
              </a:spcBef>
              <a:buClr>
                <a:schemeClr val="tx1"/>
              </a:buClr>
            </a:pPr>
            <a:endParaRPr lang="en-US" dirty="0"/>
          </a:p>
          <a:p>
            <a:pPr marL="791459" lvl="1" indent="-226131">
              <a:spcBef>
                <a:spcPts val="396"/>
              </a:spcBef>
              <a:buClr>
                <a:schemeClr val="tx1"/>
              </a:buClr>
            </a:pPr>
            <a:r>
              <a:rPr lang="en-US" dirty="0"/>
              <a:t>Focus review on financial health of the project, including:</a:t>
            </a:r>
          </a:p>
          <a:p>
            <a:pPr marL="1243721" lvl="2" indent="-226131">
              <a:spcBef>
                <a:spcPts val="396"/>
              </a:spcBef>
              <a:buClr>
                <a:schemeClr val="tx1"/>
              </a:buClr>
            </a:pPr>
            <a:r>
              <a:rPr lang="en-US" sz="1800" dirty="0"/>
              <a:t>Job Profit</a:t>
            </a:r>
          </a:p>
          <a:p>
            <a:pPr marL="1243721" lvl="2" indent="-226131">
              <a:spcBef>
                <a:spcPts val="396"/>
              </a:spcBef>
              <a:buClr>
                <a:schemeClr val="tx1"/>
              </a:buClr>
            </a:pPr>
            <a:r>
              <a:rPr lang="en-US" sz="1800" dirty="0"/>
              <a:t>Gross Revenue</a:t>
            </a:r>
          </a:p>
          <a:p>
            <a:pPr marL="1243721" lvl="2" indent="-226131">
              <a:spcBef>
                <a:spcPts val="396"/>
              </a:spcBef>
              <a:buClr>
                <a:schemeClr val="tx1"/>
              </a:buClr>
            </a:pPr>
            <a:r>
              <a:rPr lang="en-US" sz="1800" dirty="0"/>
              <a:t>Gross Revenue variance to Forecast</a:t>
            </a:r>
          </a:p>
          <a:p>
            <a:pPr marL="1243721" lvl="2" indent="-226131">
              <a:spcBef>
                <a:spcPts val="396"/>
              </a:spcBef>
              <a:buClr>
                <a:schemeClr val="tx1"/>
              </a:buClr>
            </a:pPr>
            <a:r>
              <a:rPr lang="en-US" sz="1800" dirty="0"/>
              <a:t>Value Added Revenue</a:t>
            </a:r>
          </a:p>
          <a:p>
            <a:pPr marL="1243721" lvl="2" indent="-226131">
              <a:spcBef>
                <a:spcPts val="396"/>
              </a:spcBef>
              <a:buClr>
                <a:schemeClr val="tx1"/>
              </a:buClr>
            </a:pPr>
            <a:r>
              <a:rPr lang="en-US" sz="1800" dirty="0"/>
              <a:t>Trends</a:t>
            </a:r>
          </a:p>
          <a:p>
            <a:pPr marL="1243721" lvl="2" indent="-226131">
              <a:spcBef>
                <a:spcPts val="396"/>
              </a:spcBef>
              <a:buClr>
                <a:schemeClr val="tx1"/>
              </a:buClr>
            </a:pPr>
            <a:r>
              <a:rPr lang="en-US" sz="1800" dirty="0"/>
              <a:t>Challenges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53658B-92F5-423B-82DF-6AC7EC73A967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0808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53658B-92F5-423B-82DF-6AC7EC73A967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228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C75DF-B64D-C94A-81C4-25FB778C10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1A7115-6F3C-444B-97ED-8077FF4942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F5B282-3954-E64F-89ED-9564E4A549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4FD7D2F8-0D20-5541-A723-8BC60B1AD7AB}" type="datetimeFigureOut">
              <a:rPr lang="en-US" smtClean="0"/>
              <a:t>5/22/20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434377-433D-194F-8BF3-B9E8D016A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4A0FCC-B13E-9E4F-9480-24124A071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79A79308-A23D-2B43-BB8D-9E692421D8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035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CB136-E5DA-E842-9027-72AFC7E81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DA77E7-1572-E947-8201-132F54FF14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6B209C-6ECC-9241-9187-4E06FFF950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4FD7D2F8-0D20-5541-A723-8BC60B1AD7AB}" type="datetimeFigureOut">
              <a:rPr lang="en-US" smtClean="0"/>
              <a:t>5/22/20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3D801B-2914-654C-8D44-76FECDC6A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AEAA3B-945A-7742-8CE7-34360D893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79A79308-A23D-2B43-BB8D-9E692421D8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655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B3F829-6909-7641-9853-D947669478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41F61F-83B8-7B4D-B661-2664207F10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6835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9C9D33-51B3-E64F-BA2D-289D42064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4FD7D2F8-0D20-5541-A723-8BC60B1AD7AB}" type="datetimeFigureOut">
              <a:rPr lang="en-US" smtClean="0"/>
              <a:t>5/22/20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B701B8-F2C4-9642-BD21-5F11BE616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AC5AE6-9A45-B449-A8DE-531A33AD4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79A79308-A23D-2B43-BB8D-9E692421D8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3038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4FD7D2F8-0D20-5541-A723-8BC60B1AD7AB}" type="datetimeFigureOut">
              <a:rPr lang="en-US" smtClean="0"/>
              <a:t>5/22/20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36634" y="585470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9A79308-A23D-2B43-BB8D-9E692421D8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6899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002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4FD7D2F8-0D20-5541-A723-8BC60B1AD7AB}" type="datetimeFigureOut">
              <a:rPr lang="en-US" smtClean="0"/>
              <a:t>5/22/20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36634" y="585470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9A79308-A23D-2B43-BB8D-9E692421D8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8850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4FD7D2F8-0D20-5541-A723-8BC60B1AD7AB}" type="datetimeFigureOut">
              <a:rPr lang="en-US" smtClean="0"/>
              <a:t>5/22/20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36634" y="585470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9A79308-A23D-2B43-BB8D-9E692421D8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8811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4FD7D2F8-0D20-5541-A723-8BC60B1AD7AB}" type="datetimeFigureOut">
              <a:rPr lang="en-US" smtClean="0"/>
              <a:t>5/22/20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936634" y="585470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9A79308-A23D-2B43-BB8D-9E692421D8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0329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4FD7D2F8-0D20-5541-A723-8BC60B1AD7AB}" type="datetimeFigureOut">
              <a:rPr lang="en-US" smtClean="0"/>
              <a:t>5/22/20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936634" y="585470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9A79308-A23D-2B43-BB8D-9E692421D8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4057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47034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4FD7D2F8-0D20-5541-A723-8BC60B1AD7AB}" type="datetimeFigureOut">
              <a:rPr lang="en-US" smtClean="0"/>
              <a:t>5/22/20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36634" y="585470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9A79308-A23D-2B43-BB8D-9E692421D8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498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33B28-4BDA-4541-9926-6DA15FD30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8E1C2-C265-1B40-8C83-EC6AC18FA7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2D030F-9D59-DB48-94A9-9903C66FFD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4FD7D2F8-0D20-5541-A723-8BC60B1AD7AB}" type="datetimeFigureOut">
              <a:rPr lang="en-US" smtClean="0"/>
              <a:t>5/22/20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CDD42E-9091-8349-82AB-8B1541A2A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30D16E-0AA7-CE42-9A49-580570A71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79A79308-A23D-2B43-BB8D-9E692421D8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0931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4FD7D2F8-0D20-5541-A723-8BC60B1AD7AB}" type="datetimeFigureOut">
              <a:rPr lang="en-US" smtClean="0"/>
              <a:t>5/22/20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36634" y="585470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9A79308-A23D-2B43-BB8D-9E692421D8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2412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4FD7D2F8-0D20-5541-A723-8BC60B1AD7AB}" type="datetimeFigureOut">
              <a:rPr lang="en-US" smtClean="0"/>
              <a:t>5/22/20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36634" y="585470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9A79308-A23D-2B43-BB8D-9E692421D8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7214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4FD7D2F8-0D20-5541-A723-8BC60B1AD7AB}" type="datetimeFigureOut">
              <a:rPr lang="en-US" smtClean="0"/>
              <a:t>5/22/20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36634" y="585470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9A79308-A23D-2B43-BB8D-9E692421D8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5674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51180D5-A1A0-D14D-9DD1-AA7EA9817C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35" y="0"/>
            <a:ext cx="791063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1704EA-423A-B84C-A8FD-FBF47C964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D8BEC4-64E3-B14D-9270-73D16B9FF8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03EF22-512E-6942-8EA3-6C476B1B42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9033" y="6356352"/>
            <a:ext cx="3884915" cy="365125"/>
          </a:xfrm>
          <a:prstGeom prst="rect">
            <a:avLst/>
          </a:prstGeom>
        </p:spPr>
        <p:txBody>
          <a:bodyPr/>
          <a:lstStyle>
            <a:lvl1pPr>
              <a:buNone/>
              <a:defRPr sz="900">
                <a:latin typeface="+mj-lt"/>
              </a:defRPr>
            </a:lvl1pPr>
          </a:lstStyle>
          <a:p>
            <a:r>
              <a:rPr lang="en-US" dirty="0"/>
              <a:t>Copyright 2020 @ Asian-American Chamber of Commerce &amp; ProposalHelper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439BDF-CD52-C14D-917E-EC48C2D32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buNone/>
              <a:defRPr sz="1100">
                <a:latin typeface="+mj-lt"/>
              </a:defRPr>
            </a:lvl1pPr>
          </a:lstStyle>
          <a:p>
            <a:fld id="{60C9E6D9-6230-2341-843E-1C93047140B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759F28-5540-7547-A157-0F58AAEF1AC4}"/>
              </a:ext>
            </a:extLst>
          </p:cNvPr>
          <p:cNvSpPr/>
          <p:nvPr userDrawn="1"/>
        </p:nvSpPr>
        <p:spPr>
          <a:xfrm>
            <a:off x="3144712" y="6090525"/>
            <a:ext cx="6096000" cy="76174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algn="ctr"/>
            <a:endParaRPr lang="en-US" sz="1100" b="1" dirty="0">
              <a:solidFill>
                <a:schemeClr val="tx1"/>
              </a:solidFill>
              <a:latin typeface="+mj-lt"/>
            </a:endParaRPr>
          </a:p>
          <a:p>
            <a:pPr algn="ctr">
              <a:buNone/>
            </a:pPr>
            <a:r>
              <a:rPr lang="en-US" sz="1100" b="1" dirty="0">
                <a:solidFill>
                  <a:schemeClr val="tx1"/>
                </a:solidFill>
                <a:latin typeface="+mj-lt"/>
              </a:rPr>
              <a:t>AACC Webinar Series: Working with Large Business Primes</a:t>
            </a:r>
            <a:br>
              <a:rPr lang="en-US" sz="1100" b="1" dirty="0">
                <a:solidFill>
                  <a:schemeClr val="tx1"/>
                </a:solidFill>
                <a:latin typeface="+mj-lt"/>
              </a:rPr>
            </a:br>
            <a:r>
              <a:rPr lang="en-US" sz="900" dirty="0">
                <a:solidFill>
                  <a:schemeClr val="tx1"/>
                </a:solidFill>
                <a:latin typeface="+mj-lt"/>
              </a:rPr>
              <a:t>How to be an attractive Subcontractor</a:t>
            </a:r>
          </a:p>
        </p:txBody>
      </p:sp>
    </p:spTree>
    <p:extLst>
      <p:ext uri="{BB962C8B-B14F-4D97-AF65-F5344CB8AC3E}">
        <p14:creationId xmlns:p14="http://schemas.microsoft.com/office/powerpoint/2010/main" val="3241009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F26-B88D-C542-B408-5F3D17DB2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8DC577-4462-CF4A-BEBC-A340220D0B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41A3F7-B875-5343-AAB9-0A710261EF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4FD7D2F8-0D20-5541-A723-8BC60B1AD7AB}" type="datetimeFigureOut">
              <a:rPr lang="en-US" smtClean="0"/>
              <a:t>5/22/20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63739B-F557-7A43-A9DF-F49E05ACD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3D21C3-7D20-A649-9D43-40366213E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79A79308-A23D-2B43-BB8D-9E692421D8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500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03852-6AA5-794D-8986-E6357CB4D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59F2A5-A6C2-C749-A2F5-2534A2893D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EEFCA1-514F-E340-BFB1-A8F3FF8A9B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5210AA-C534-B04E-B05C-187D85A580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4FD7D2F8-0D20-5541-A723-8BC60B1AD7AB}" type="datetimeFigureOut">
              <a:rPr lang="en-US" smtClean="0"/>
              <a:t>5/22/20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E8902D-B1C9-8441-9442-5428D5EBE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CFBB2E-22D4-3B48-A50B-82D70565E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79A79308-A23D-2B43-BB8D-9E692421D8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967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73DE7-37C2-1C42-A91A-DE554F57C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B68E15-8082-614A-BB4E-6AB53BB6E7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0252C5-D7BC-1140-B9FF-72E3DCB3B1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C6A4B7-279D-8145-9467-851CE6A546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71B002-D8F1-584D-966F-09B17DE1EB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417944-9B8B-AE49-9C25-B130D3154A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4FD7D2F8-0D20-5541-A723-8BC60B1AD7AB}" type="datetimeFigureOut">
              <a:rPr lang="en-US" smtClean="0"/>
              <a:t>5/22/20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3C7103-72CD-244D-86E5-33DF3261E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1845F2-515A-654E-930F-8AFE3EDBE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79A79308-A23D-2B43-BB8D-9E692421D8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585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D25AF-5438-964F-B382-1F8C29629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69D66F-65AD-894F-968E-39E9CDCEB1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4FD7D2F8-0D20-5541-A723-8BC60B1AD7AB}" type="datetimeFigureOut">
              <a:rPr lang="en-US" smtClean="0"/>
              <a:t>5/22/20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9ABAE0-5A8A-7243-BFD7-46E611B25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80B2DE-7891-9C43-A951-24D61A1BF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79A79308-A23D-2B43-BB8D-9E692421D8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937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9">
            <a:extLst>
              <a:ext uri="{FF2B5EF4-FFF2-40B4-BE49-F238E27FC236}">
                <a16:creationId xmlns:a16="http://schemas.microsoft.com/office/drawing/2014/main" id="{12551EAF-6288-9543-BFEE-F096846F1B9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85775" y="6439871"/>
            <a:ext cx="7708900" cy="11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60000"/>
              </a:spcAft>
              <a:buClr>
                <a:srgbClr val="CC0000"/>
              </a:buClr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60000"/>
              </a:spcAft>
              <a:buClr>
                <a:srgbClr val="CC0000"/>
              </a:buClr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60000"/>
              </a:spcAft>
              <a:buClr>
                <a:srgbClr val="CC0000"/>
              </a:buClr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60000"/>
              </a:spcAft>
              <a:buClr>
                <a:srgbClr val="CC0000"/>
              </a:buClr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sz="800" b="0" dirty="0">
                <a:solidFill>
                  <a:srgbClr val="4C4D4E"/>
                </a:solidFill>
                <a:latin typeface="Calibri" pitchFamily="34" charset="0"/>
                <a:cs typeface="Calibri" pitchFamily="34" charset="0"/>
              </a:rPr>
              <a:t> </a:t>
            </a:r>
            <a:fld id="{97AFD1BC-4BC3-4B4B-991F-205E8A31B346}" type="slidenum">
              <a:rPr lang="en-US" sz="800" b="0" smtClean="0">
                <a:solidFill>
                  <a:srgbClr val="4C4D4E"/>
                </a:solidFill>
                <a:latin typeface="Calibri" pitchFamily="34" charset="0"/>
                <a:cs typeface="Calibri" pitchFamily="34" charset="0"/>
              </a:rPr>
              <a:pPr eaLnBrk="1" hangingPunct="1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t>‹#›</a:t>
            </a:fld>
            <a:r>
              <a:rPr lang="en-US" sz="800" b="0" baseline="0" dirty="0">
                <a:solidFill>
                  <a:srgbClr val="4C4D4E"/>
                </a:solidFill>
                <a:latin typeface="Calibri" pitchFamily="34" charset="0"/>
                <a:cs typeface="Calibri" pitchFamily="34" charset="0"/>
              </a:rPr>
              <a:t>        </a:t>
            </a:r>
            <a:r>
              <a:rPr lang="en-US" sz="800" b="0" dirty="0">
                <a:solidFill>
                  <a:srgbClr val="4C4D4E"/>
                </a:solidFill>
                <a:latin typeface="Calibri" pitchFamily="34" charset="0"/>
                <a:cs typeface="Calibri" pitchFamily="34" charset="0"/>
              </a:rPr>
              <a:t>|</a:t>
            </a:r>
            <a:r>
              <a:rPr lang="en-US" sz="800" b="0" baseline="0" dirty="0">
                <a:solidFill>
                  <a:srgbClr val="4C4D4E"/>
                </a:solidFill>
                <a:latin typeface="Calibri" pitchFamily="34" charset="0"/>
                <a:cs typeface="Calibri" pitchFamily="34" charset="0"/>
              </a:rPr>
              <a:t>        Asian American Chamber of Commerce (AACC)       </a:t>
            </a:r>
            <a:r>
              <a:rPr lang="en-US" sz="800" b="0" dirty="0">
                <a:solidFill>
                  <a:srgbClr val="4C4D4E"/>
                </a:solidFill>
                <a:latin typeface="Calibri" pitchFamily="34" charset="0"/>
                <a:cs typeface="Calibri" pitchFamily="34" charset="0"/>
              </a:rPr>
              <a:t>| </a:t>
            </a:r>
            <a:r>
              <a:rPr lang="en-US" sz="800" b="0" baseline="0" dirty="0">
                <a:solidFill>
                  <a:srgbClr val="4C4D4E"/>
                </a:solidFill>
                <a:latin typeface="Calibri" pitchFamily="34" charset="0"/>
                <a:cs typeface="Calibri" pitchFamily="34" charset="0"/>
              </a:rPr>
              <a:t>      Copyright © 2020 ProposalHelper</a:t>
            </a:r>
            <a:endParaRPr lang="en-US" sz="900" b="0" dirty="0">
              <a:solidFill>
                <a:srgbClr val="4C4D4E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8987B9-B482-9042-8376-5A3C76A6B2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475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970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BACB5-B561-BB40-8360-E2323DE06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2F7997-F461-534C-AE40-7DCB528618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EA456B-DDA1-5745-A6DE-6C83105AF0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1F2DFC-CFDC-8D48-9CFE-6EEAA2F730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4FD7D2F8-0D20-5541-A723-8BC60B1AD7AB}" type="datetimeFigureOut">
              <a:rPr lang="en-US" smtClean="0"/>
              <a:t>5/22/20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CFE552-F7C3-674E-8D63-A4167A92C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1E654D-493D-1F40-9460-48A9CF545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79A79308-A23D-2B43-BB8D-9E692421D8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426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3282C-823C-E343-A53C-BF61E7718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16B864-3448-3A4C-B26A-6CDABB3988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2FF06B-C097-A842-A5DA-A3FB5A02E5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AB50AF-9819-C042-801A-7DB8D51D5A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4FD7D2F8-0D20-5541-A723-8BC60B1AD7AB}" type="datetimeFigureOut">
              <a:rPr lang="en-US" smtClean="0"/>
              <a:t>5/22/20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768271-16F5-9F4D-9194-3395195C1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E7395B-39FF-C64B-9D87-5A7AA0E7A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79A79308-A23D-2B43-BB8D-9E692421D8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AD67E3-01B2-B44E-8C4E-2E08977FE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76A5B1-019B-C645-9479-9E345F42DC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Box 9">
            <a:extLst>
              <a:ext uri="{FF2B5EF4-FFF2-40B4-BE49-F238E27FC236}">
                <a16:creationId xmlns:a16="http://schemas.microsoft.com/office/drawing/2014/main" id="{33A58B31-9B95-7244-B51A-9B761F28059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85775" y="6439871"/>
            <a:ext cx="7708900" cy="11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60000"/>
              </a:spcAft>
              <a:buClr>
                <a:srgbClr val="CC0000"/>
              </a:buClr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60000"/>
              </a:spcAft>
              <a:buClr>
                <a:srgbClr val="CC0000"/>
              </a:buClr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60000"/>
              </a:spcAft>
              <a:buClr>
                <a:srgbClr val="CC0000"/>
              </a:buClr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60000"/>
              </a:spcAft>
              <a:buClr>
                <a:srgbClr val="CC0000"/>
              </a:buClr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sz="800" b="0" dirty="0">
                <a:solidFill>
                  <a:srgbClr val="4C4D4E"/>
                </a:solidFill>
                <a:latin typeface="Calibri" pitchFamily="34" charset="0"/>
                <a:cs typeface="Calibri" pitchFamily="34" charset="0"/>
              </a:rPr>
              <a:t> </a:t>
            </a:r>
            <a:fld id="{97AFD1BC-4BC3-4B4B-991F-205E8A31B346}" type="slidenum">
              <a:rPr lang="en-US" sz="800" b="0" smtClean="0">
                <a:solidFill>
                  <a:srgbClr val="4C4D4E"/>
                </a:solidFill>
                <a:latin typeface="Calibri" pitchFamily="34" charset="0"/>
                <a:cs typeface="Calibri" pitchFamily="34" charset="0"/>
              </a:rPr>
              <a:pPr eaLnBrk="1" hangingPunct="1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t>‹#›</a:t>
            </a:fld>
            <a:r>
              <a:rPr lang="en-US" sz="800" b="0" baseline="0" dirty="0">
                <a:solidFill>
                  <a:srgbClr val="4C4D4E"/>
                </a:solidFill>
                <a:latin typeface="Calibri" pitchFamily="34" charset="0"/>
                <a:cs typeface="Calibri" pitchFamily="34" charset="0"/>
              </a:rPr>
              <a:t>        </a:t>
            </a:r>
            <a:r>
              <a:rPr lang="en-US" sz="800" b="0" dirty="0">
                <a:solidFill>
                  <a:srgbClr val="4C4D4E"/>
                </a:solidFill>
                <a:latin typeface="Calibri" pitchFamily="34" charset="0"/>
                <a:cs typeface="Calibri" pitchFamily="34" charset="0"/>
              </a:rPr>
              <a:t>|</a:t>
            </a:r>
            <a:r>
              <a:rPr lang="en-US" sz="800" b="0" baseline="0" dirty="0">
                <a:solidFill>
                  <a:srgbClr val="4C4D4E"/>
                </a:solidFill>
                <a:latin typeface="Calibri" pitchFamily="34" charset="0"/>
                <a:cs typeface="Calibri" pitchFamily="34" charset="0"/>
              </a:rPr>
              <a:t>        Asian American Chamber of Commerce (AACC)       </a:t>
            </a:r>
            <a:r>
              <a:rPr lang="en-US" sz="800" b="0" dirty="0">
                <a:solidFill>
                  <a:srgbClr val="4C4D4E"/>
                </a:solidFill>
                <a:latin typeface="Calibri" pitchFamily="34" charset="0"/>
                <a:cs typeface="Calibri" pitchFamily="34" charset="0"/>
              </a:rPr>
              <a:t>| </a:t>
            </a:r>
            <a:r>
              <a:rPr lang="en-US" sz="800" b="0" baseline="0" dirty="0">
                <a:solidFill>
                  <a:srgbClr val="4C4D4E"/>
                </a:solidFill>
                <a:latin typeface="Calibri" pitchFamily="34" charset="0"/>
                <a:cs typeface="Calibri" pitchFamily="34" charset="0"/>
              </a:rPr>
              <a:t>      Copyright © 2020 ProposalHelper</a:t>
            </a:r>
            <a:endParaRPr lang="en-US" sz="900" b="0" dirty="0">
              <a:solidFill>
                <a:srgbClr val="4C4D4E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928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59" r:id="rId1"/>
    <p:sldLayoutId id="2147485160" r:id="rId2"/>
    <p:sldLayoutId id="2147485161" r:id="rId3"/>
    <p:sldLayoutId id="2147485162" r:id="rId4"/>
    <p:sldLayoutId id="2147485163" r:id="rId5"/>
    <p:sldLayoutId id="2147485164" r:id="rId6"/>
    <p:sldLayoutId id="2147485165" r:id="rId7"/>
    <p:sldLayoutId id="2147485166" r:id="rId8"/>
    <p:sldLayoutId id="2147485167" r:id="rId9"/>
    <p:sldLayoutId id="2147485168" r:id="rId10"/>
    <p:sldLayoutId id="214748516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CABB4F-C1D2-2D44-B9C6-A0C0418C6995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47381" cy="6858000"/>
          </a:xfrm>
          <a:prstGeom prst="rect">
            <a:avLst/>
          </a:prstGeom>
        </p:spPr>
      </p:pic>
      <p:sp>
        <p:nvSpPr>
          <p:cNvPr id="8" name="Text Box 9">
            <a:extLst>
              <a:ext uri="{FF2B5EF4-FFF2-40B4-BE49-F238E27FC236}">
                <a16:creationId xmlns:a16="http://schemas.microsoft.com/office/drawing/2014/main" id="{0AB5A874-46F6-7140-AE9D-9F66C15C91B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85775" y="6439871"/>
            <a:ext cx="7708900" cy="11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60000"/>
              </a:spcAft>
              <a:buClr>
                <a:srgbClr val="CC0000"/>
              </a:buClr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60000"/>
              </a:spcAft>
              <a:buClr>
                <a:srgbClr val="CC0000"/>
              </a:buClr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60000"/>
              </a:spcAft>
              <a:buClr>
                <a:srgbClr val="CC0000"/>
              </a:buClr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60000"/>
              </a:spcAft>
              <a:buClr>
                <a:srgbClr val="CC0000"/>
              </a:buClr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sz="800" b="0" dirty="0">
                <a:solidFill>
                  <a:srgbClr val="4C4D4E"/>
                </a:solidFill>
                <a:latin typeface="Calibri" pitchFamily="34" charset="0"/>
                <a:cs typeface="Calibri" pitchFamily="34" charset="0"/>
              </a:rPr>
              <a:t> </a:t>
            </a:r>
            <a:fld id="{97AFD1BC-4BC3-4B4B-991F-205E8A31B346}" type="slidenum">
              <a:rPr lang="en-US" sz="800" b="0" smtClean="0">
                <a:solidFill>
                  <a:srgbClr val="4C4D4E"/>
                </a:solidFill>
                <a:latin typeface="Calibri" pitchFamily="34" charset="0"/>
                <a:cs typeface="Calibri" pitchFamily="34" charset="0"/>
              </a:rPr>
              <a:pPr eaLnBrk="1" hangingPunct="1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t>‹#›</a:t>
            </a:fld>
            <a:r>
              <a:rPr lang="en-US" sz="800" b="0" baseline="0" dirty="0">
                <a:solidFill>
                  <a:srgbClr val="4C4D4E"/>
                </a:solidFill>
                <a:latin typeface="Calibri" pitchFamily="34" charset="0"/>
                <a:cs typeface="Calibri" pitchFamily="34" charset="0"/>
              </a:rPr>
              <a:t>        </a:t>
            </a:r>
            <a:r>
              <a:rPr lang="en-US" sz="800" b="0" dirty="0">
                <a:solidFill>
                  <a:srgbClr val="4C4D4E"/>
                </a:solidFill>
                <a:latin typeface="Calibri" pitchFamily="34" charset="0"/>
                <a:cs typeface="Calibri" pitchFamily="34" charset="0"/>
              </a:rPr>
              <a:t>|</a:t>
            </a:r>
            <a:r>
              <a:rPr lang="en-US" sz="800" b="0" baseline="0" dirty="0">
                <a:solidFill>
                  <a:srgbClr val="4C4D4E"/>
                </a:solidFill>
                <a:latin typeface="Calibri" pitchFamily="34" charset="0"/>
                <a:cs typeface="Calibri" pitchFamily="34" charset="0"/>
              </a:rPr>
              <a:t>        Asian American Chamber of Commerce (AACC)       </a:t>
            </a:r>
            <a:r>
              <a:rPr lang="en-US" sz="800" b="0" dirty="0">
                <a:solidFill>
                  <a:srgbClr val="4C4D4E"/>
                </a:solidFill>
                <a:latin typeface="Calibri" pitchFamily="34" charset="0"/>
                <a:cs typeface="Calibri" pitchFamily="34" charset="0"/>
              </a:rPr>
              <a:t>| </a:t>
            </a:r>
            <a:r>
              <a:rPr lang="en-US" sz="800" b="0" baseline="0" dirty="0">
                <a:solidFill>
                  <a:srgbClr val="4C4D4E"/>
                </a:solidFill>
                <a:latin typeface="Calibri" pitchFamily="34" charset="0"/>
                <a:cs typeface="Calibri" pitchFamily="34" charset="0"/>
              </a:rPr>
              <a:t>      Copyright © 2020 ProposalHelper</a:t>
            </a:r>
            <a:endParaRPr lang="en-US" sz="900" b="0" dirty="0">
              <a:solidFill>
                <a:srgbClr val="4C4D4E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866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71" r:id="rId1"/>
    <p:sldLayoutId id="2147485172" r:id="rId2"/>
    <p:sldLayoutId id="2147485173" r:id="rId3"/>
    <p:sldLayoutId id="2147485174" r:id="rId4"/>
    <p:sldLayoutId id="2147485175" r:id="rId5"/>
    <p:sldLayoutId id="2147485176" r:id="rId6"/>
    <p:sldLayoutId id="2147485177" r:id="rId7"/>
    <p:sldLayoutId id="2147485178" r:id="rId8"/>
    <p:sldLayoutId id="2147485179" r:id="rId9"/>
    <p:sldLayoutId id="2147485180" r:id="rId10"/>
    <p:sldLayoutId id="2147485181" r:id="rId11"/>
    <p:sldLayoutId id="2147485182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svg"/><Relationship Id="rId3" Type="http://schemas.openxmlformats.org/officeDocument/2006/relationships/image" Target="../media/image23.svg"/><Relationship Id="rId7" Type="http://schemas.openxmlformats.org/officeDocument/2006/relationships/image" Target="../media/image27.svg"/><Relationship Id="rId12" Type="http://schemas.openxmlformats.org/officeDocument/2006/relationships/image" Target="../media/image3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6.png"/><Relationship Id="rId11" Type="http://schemas.openxmlformats.org/officeDocument/2006/relationships/image" Target="../media/image31.svg"/><Relationship Id="rId5" Type="http://schemas.openxmlformats.org/officeDocument/2006/relationships/image" Target="../media/image25.sv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sv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jpe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7.png"/><Relationship Id="rId11" Type="http://schemas.openxmlformats.org/officeDocument/2006/relationships/image" Target="../media/image6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jpg"/><Relationship Id="rId9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Bhatia@proposalhelper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901A2FB9-2453-7846-895E-125A075849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5484"/>
            <a:ext cx="12192000" cy="689348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75F9A204-54E2-D649-BFCA-158BA2404A25}"/>
              </a:ext>
            </a:extLst>
          </p:cNvPr>
          <p:cNvSpPr txBox="1"/>
          <p:nvPr/>
        </p:nvSpPr>
        <p:spPr>
          <a:xfrm>
            <a:off x="433702" y="2811940"/>
            <a:ext cx="4903113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5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Maximizing Project Profit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17FB157-98B2-8A40-9EB6-8DDEDFE24B81}"/>
              </a:ext>
            </a:extLst>
          </p:cNvPr>
          <p:cNvCxnSpPr>
            <a:cxnSpLocks/>
          </p:cNvCxnSpPr>
          <p:nvPr/>
        </p:nvCxnSpPr>
        <p:spPr>
          <a:xfrm>
            <a:off x="1153447" y="2698299"/>
            <a:ext cx="349623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31C4206-49A7-384A-B889-208D8DF490A7}"/>
              </a:ext>
            </a:extLst>
          </p:cNvPr>
          <p:cNvCxnSpPr>
            <a:cxnSpLocks/>
          </p:cNvCxnSpPr>
          <p:nvPr/>
        </p:nvCxnSpPr>
        <p:spPr>
          <a:xfrm>
            <a:off x="1153447" y="5915639"/>
            <a:ext cx="349623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Subtitle 4">
            <a:extLst>
              <a:ext uri="{FF2B5EF4-FFF2-40B4-BE49-F238E27FC236}">
                <a16:creationId xmlns:a16="http://schemas.microsoft.com/office/drawing/2014/main" id="{E2E2FE36-0EB4-5949-A74D-1935DA04C2A0}"/>
              </a:ext>
            </a:extLst>
          </p:cNvPr>
          <p:cNvSpPr txBox="1">
            <a:spLocks/>
          </p:cNvSpPr>
          <p:nvPr/>
        </p:nvSpPr>
        <p:spPr>
          <a:xfrm>
            <a:off x="7488704" y="3062034"/>
            <a:ext cx="4289356" cy="2213588"/>
          </a:xfrm>
          <a:prstGeom prst="rect">
            <a:avLst/>
          </a:prstGeom>
        </p:spPr>
        <p:txBody>
          <a:bodyPr>
            <a:normAutofit fontScale="32500" lnSpcReduction="20000"/>
          </a:bodyPr>
          <a:lstStyle>
            <a:lvl1pPr marL="342900" indent="-34290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CC2131"/>
              </a:buClr>
              <a:buFont typeface="Wingdings" pitchFamily="2" charset="2"/>
              <a:buChar char="§"/>
              <a:defRPr lang="en-US" sz="2400" b="1" dirty="0" smtClean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SzPct val="70000"/>
              <a:buChar char="•"/>
              <a:defRPr sz="22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Tahoma" pitchFamily="34" charset="0"/>
              <a:buChar char="−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Tahoma" pitchFamily="34" charset="0"/>
              <a:buChar char="−"/>
              <a:defRPr sz="1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Tahoma" pitchFamily="34" charset="0"/>
              <a:buChar char="−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60000"/>
              </a:spcAft>
              <a:buClr>
                <a:schemeClr val="tx1"/>
              </a:buClr>
              <a:buFont typeface="Tahoma" pitchFamily="34" charset="0"/>
              <a:buChar char="−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60000"/>
              </a:spcAft>
              <a:buClr>
                <a:schemeClr val="tx1"/>
              </a:buClr>
              <a:buFont typeface="Tahoma" pitchFamily="34" charset="0"/>
              <a:buChar char="−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60000"/>
              </a:spcAft>
              <a:buClr>
                <a:schemeClr val="tx1"/>
              </a:buClr>
              <a:buFont typeface="Tahoma" pitchFamily="34" charset="0"/>
              <a:buChar char="−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60000"/>
              </a:spcAft>
              <a:buClr>
                <a:schemeClr val="tx1"/>
              </a:buClr>
              <a:buFont typeface="Tahoma" pitchFamily="34" charset="0"/>
              <a:buChar char="−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1100" kern="0" dirty="0" err="1">
                <a:solidFill>
                  <a:schemeClr val="bg1"/>
                </a:solidFill>
              </a:rPr>
              <a:t>Zaneta</a:t>
            </a:r>
            <a:r>
              <a:rPr lang="en-US" sz="11100" kern="0" dirty="0">
                <a:solidFill>
                  <a:schemeClr val="bg1"/>
                </a:solidFill>
              </a:rPr>
              <a:t> </a:t>
            </a:r>
            <a:r>
              <a:rPr lang="en-US" sz="11100" kern="0" dirty="0" err="1">
                <a:solidFill>
                  <a:schemeClr val="bg1"/>
                </a:solidFill>
              </a:rPr>
              <a:t>Handa</a:t>
            </a:r>
            <a:endParaRPr lang="en-US" sz="11100" kern="0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1100" kern="0" dirty="0">
                <a:solidFill>
                  <a:schemeClr val="bg1"/>
                </a:solidFill>
              </a:rPr>
              <a:t>Chief of Staff</a:t>
            </a:r>
          </a:p>
          <a:p>
            <a:pPr marL="0" indent="0">
              <a:spcBef>
                <a:spcPts val="0"/>
              </a:spcBef>
              <a:buNone/>
            </a:pPr>
            <a:endParaRPr lang="en-US" sz="4300" kern="0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5500" kern="0" dirty="0">
                <a:solidFill>
                  <a:schemeClr val="bg1"/>
                </a:solidFill>
              </a:rPr>
              <a:t>Manufacturing, A&amp;D, Automotive and Life Sciences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5500" kern="0" dirty="0">
                <a:solidFill>
                  <a:schemeClr val="bg1"/>
                </a:solidFill>
              </a:rPr>
              <a:t>Capgemini N.A</a:t>
            </a:r>
          </a:p>
          <a:p>
            <a:pPr marL="0" indent="0">
              <a:spcBef>
                <a:spcPts val="0"/>
              </a:spcBef>
              <a:buNone/>
            </a:pPr>
            <a:endParaRPr lang="en-US" sz="4300" kern="0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4300" kern="0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4300" kern="0" dirty="0">
              <a:solidFill>
                <a:schemeClr val="bg1"/>
              </a:solidFill>
            </a:endParaRPr>
          </a:p>
        </p:txBody>
      </p:sp>
      <p:pic>
        <p:nvPicPr>
          <p:cNvPr id="3" name="Picture 2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A473147F-D0FE-1442-AC30-F10C7C486CA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8" r="16688"/>
          <a:stretch/>
        </p:blipFill>
        <p:spPr>
          <a:xfrm>
            <a:off x="11182503" y="5952930"/>
            <a:ext cx="797462" cy="797462"/>
          </a:xfrm>
          <a:prstGeom prst="ellipse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70D2545-ED61-8E4A-AA62-50C0418421B5}"/>
              </a:ext>
            </a:extLst>
          </p:cNvPr>
          <p:cNvSpPr txBox="1"/>
          <p:nvPr/>
        </p:nvSpPr>
        <p:spPr>
          <a:xfrm>
            <a:off x="9181022" y="6123547"/>
            <a:ext cx="2517319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  <a:buNone/>
            </a:pPr>
            <a:r>
              <a:rPr lang="en-US" sz="1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Host and Moderator</a:t>
            </a:r>
          </a:p>
          <a:p>
            <a:pPr algn="ctr">
              <a:spcAft>
                <a:spcPts val="0"/>
              </a:spcAft>
              <a:buNone/>
            </a:pPr>
            <a:endParaRPr lang="en-US" sz="12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  <a:buNone/>
            </a:pPr>
            <a:r>
              <a:rPr lang="en-US" sz="1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Reena Bhatia</a:t>
            </a:r>
          </a:p>
        </p:txBody>
      </p:sp>
      <p:pic>
        <p:nvPicPr>
          <p:cNvPr id="6" name="Picture 5" descr="A picture containing clock&#10;&#10;Description automatically generated">
            <a:extLst>
              <a:ext uri="{FF2B5EF4-FFF2-40B4-BE49-F238E27FC236}">
                <a16:creationId xmlns:a16="http://schemas.microsoft.com/office/drawing/2014/main" id="{4D25CDD1-6BFE-A14A-B2BF-EE323FA0F4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175" y="-35484"/>
            <a:ext cx="7023652" cy="1977619"/>
          </a:xfrm>
          <a:prstGeom prst="rect">
            <a:avLst/>
          </a:prstGeom>
        </p:spPr>
      </p:pic>
      <p:pic>
        <p:nvPicPr>
          <p:cNvPr id="5" name="Picture 4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7D682175-84DC-894C-B03F-EAF385EA8D5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76675" y="3062034"/>
            <a:ext cx="2032310" cy="2032310"/>
          </a:xfrm>
          <a:prstGeom prst="ellipse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0031EB1-E9A5-9E4C-9153-E7422898DC64}"/>
              </a:ext>
            </a:extLst>
          </p:cNvPr>
          <p:cNvSpPr txBox="1"/>
          <p:nvPr/>
        </p:nvSpPr>
        <p:spPr>
          <a:xfrm>
            <a:off x="1033670" y="4789559"/>
            <a:ext cx="39290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dirty="0">
                <a:solidFill>
                  <a:schemeClr val="bg1"/>
                </a:solidFill>
              </a:rPr>
              <a:t>Practical advice on how to maximize profits on every project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B431BB6-2E62-9D4B-9CD5-73703AD35211}"/>
              </a:ext>
            </a:extLst>
          </p:cNvPr>
          <p:cNvCxnSpPr>
            <a:cxnSpLocks/>
          </p:cNvCxnSpPr>
          <p:nvPr/>
        </p:nvCxnSpPr>
        <p:spPr>
          <a:xfrm>
            <a:off x="1153447" y="4530787"/>
            <a:ext cx="349623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3120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956A578-51A3-B04F-B25F-284F521A42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8762"/>
            <a:ext cx="10515600" cy="4351338"/>
          </a:xfrm>
        </p:spPr>
        <p:txBody>
          <a:bodyPr>
            <a:normAutofit/>
          </a:bodyPr>
          <a:lstStyle/>
          <a:p>
            <a:pPr marL="342900" indent="-228600">
              <a:spcBef>
                <a:spcPts val="400"/>
              </a:spcBef>
              <a:spcAft>
                <a:spcPts val="1200"/>
              </a:spcAft>
              <a:buClr>
                <a:schemeClr val="tx1"/>
              </a:buClr>
            </a:pPr>
            <a:r>
              <a:rPr lang="en-US" sz="2700" dirty="0"/>
              <a:t>With current competitive market conditions and today’s COVID-19 impacted environment, it’s more important than ever to focus on profit margins</a:t>
            </a:r>
          </a:p>
          <a:p>
            <a:pPr marL="342900" indent="-228600">
              <a:spcBef>
                <a:spcPts val="400"/>
              </a:spcBef>
              <a:spcAft>
                <a:spcPts val="1200"/>
              </a:spcAft>
              <a:buClr>
                <a:schemeClr val="tx1"/>
              </a:buClr>
            </a:pPr>
            <a:r>
              <a:rPr lang="en-US" sz="2700" dirty="0"/>
              <a:t>More competitive environment to win work</a:t>
            </a:r>
          </a:p>
          <a:p>
            <a:pPr marL="342900" indent="-228600">
              <a:spcBef>
                <a:spcPts val="400"/>
              </a:spcBef>
              <a:spcAft>
                <a:spcPts val="1200"/>
              </a:spcAft>
              <a:buClr>
                <a:schemeClr val="tx1"/>
              </a:buClr>
            </a:pPr>
            <a:r>
              <a:rPr lang="en-US" sz="2700" dirty="0"/>
              <a:t>More competitive environment to acquire the right talent pool</a:t>
            </a:r>
          </a:p>
          <a:p>
            <a:pPr marL="342900" indent="-228600">
              <a:spcBef>
                <a:spcPts val="400"/>
              </a:spcBef>
              <a:spcAft>
                <a:spcPts val="1200"/>
              </a:spcAft>
              <a:buClr>
                <a:schemeClr val="tx1"/>
              </a:buClr>
            </a:pPr>
            <a:r>
              <a:rPr lang="en-US" sz="2700" dirty="0"/>
              <a:t>Smaller margins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24EB5871-D97D-8F49-A93C-3908BC017406}"/>
              </a:ext>
            </a:extLst>
          </p:cNvPr>
          <p:cNvSpPr txBox="1">
            <a:spLocks/>
          </p:cNvSpPr>
          <p:nvPr/>
        </p:nvSpPr>
        <p:spPr>
          <a:xfrm>
            <a:off x="838200" y="365129"/>
            <a:ext cx="10515600" cy="642771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buClrTx/>
              <a:buFontTx/>
            </a:pPr>
            <a:r>
              <a:rPr lang="en-US" sz="3100" dirty="0">
                <a:solidFill>
                  <a:srgbClr val="002060"/>
                </a:solidFill>
              </a:rPr>
              <a:t>Why Job Profit and Why Now?</a:t>
            </a:r>
            <a:endParaRPr lang="en-US" sz="31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E02A6CE-360E-DF44-8074-5B0FC40603D2}"/>
              </a:ext>
            </a:extLst>
          </p:cNvPr>
          <p:cNvSpPr/>
          <p:nvPr/>
        </p:nvSpPr>
        <p:spPr>
          <a:xfrm>
            <a:off x="544325" y="5146872"/>
            <a:ext cx="11410122" cy="424732"/>
          </a:xfrm>
          <a:prstGeom prst="rect">
            <a:avLst/>
          </a:prstGeom>
          <a:solidFill>
            <a:srgbClr val="D09E1F"/>
          </a:solidFill>
        </p:spPr>
        <p:txBody>
          <a:bodyPr wrap="square">
            <a:spAutoFit/>
          </a:bodyPr>
          <a:lstStyle/>
          <a:p>
            <a:pPr marL="114300" algn="ctr">
              <a:spcBef>
                <a:spcPts val="400"/>
              </a:spcBef>
              <a:spcAft>
                <a:spcPts val="1200"/>
              </a:spcAft>
              <a:buClr>
                <a:schemeClr val="tx1"/>
              </a:buClr>
              <a:buNone/>
            </a:pPr>
            <a:r>
              <a:rPr lang="en-US" sz="2400" dirty="0"/>
              <a:t>Everyone can and should contribute to Job profit objectives</a:t>
            </a:r>
          </a:p>
        </p:txBody>
      </p:sp>
    </p:spTree>
    <p:extLst>
      <p:ext uri="{BB962C8B-B14F-4D97-AF65-F5344CB8AC3E}">
        <p14:creationId xmlns:p14="http://schemas.microsoft.com/office/powerpoint/2010/main" val="2788753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1A66FA1-551A-B74A-BF7C-87C629C16637}"/>
              </a:ext>
            </a:extLst>
          </p:cNvPr>
          <p:cNvSpPr txBox="1"/>
          <p:nvPr/>
        </p:nvSpPr>
        <p:spPr>
          <a:xfrm>
            <a:off x="505838" y="223134"/>
            <a:ext cx="1114789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3000" dirty="0">
                <a:solidFill>
                  <a:srgbClr val="002060"/>
                </a:solidFill>
                <a:latin typeface="+mn-lt"/>
              </a:rPr>
              <a:t>Job Profit Project Lifecycle</a:t>
            </a:r>
          </a:p>
        </p:txBody>
      </p: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71FAD9E3-B60B-CD42-8D13-8ECBBE9A2C1C}"/>
              </a:ext>
            </a:extLst>
          </p:cNvPr>
          <p:cNvGrpSpPr/>
          <p:nvPr/>
        </p:nvGrpSpPr>
        <p:grpSpPr>
          <a:xfrm>
            <a:off x="1220880" y="1015351"/>
            <a:ext cx="2913354" cy="2570277"/>
            <a:chOff x="641556" y="1035421"/>
            <a:chExt cx="2913354" cy="2570277"/>
          </a:xfrm>
        </p:grpSpPr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E828CC3E-141A-2C4E-8F0D-636E73A77763}"/>
                </a:ext>
              </a:extLst>
            </p:cNvPr>
            <p:cNvGrpSpPr/>
            <p:nvPr/>
          </p:nvGrpSpPr>
          <p:grpSpPr>
            <a:xfrm>
              <a:off x="776307" y="1166128"/>
              <a:ext cx="555362" cy="545518"/>
              <a:chOff x="776307" y="1166128"/>
              <a:chExt cx="555362" cy="545518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227ECFDE-7F76-3C48-9120-26C469E342CD}"/>
                  </a:ext>
                </a:extLst>
              </p:cNvPr>
              <p:cNvSpPr/>
              <p:nvPr/>
            </p:nvSpPr>
            <p:spPr>
              <a:xfrm>
                <a:off x="776307" y="1166128"/>
                <a:ext cx="555362" cy="545518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" name="Graphic 3" descr="Binoculars">
                <a:extLst>
                  <a:ext uri="{FF2B5EF4-FFF2-40B4-BE49-F238E27FC236}">
                    <a16:creationId xmlns:a16="http://schemas.microsoft.com/office/drawing/2014/main" id="{29C1BA3D-06D8-1943-A23C-7D41FCB3A6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823052" y="1189520"/>
                <a:ext cx="489294" cy="489294"/>
              </a:xfrm>
              <a:prstGeom prst="rect">
                <a:avLst/>
              </a:prstGeom>
            </p:spPr>
          </p:pic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17E2CEE-1155-A440-8388-0504DE2AD771}"/>
                </a:ext>
              </a:extLst>
            </p:cNvPr>
            <p:cNvSpPr txBox="1"/>
            <p:nvPr/>
          </p:nvSpPr>
          <p:spPr>
            <a:xfrm>
              <a:off x="776307" y="1735038"/>
              <a:ext cx="2759208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Aft>
                  <a:spcPts val="0"/>
                </a:spcAft>
              </a:pPr>
              <a:r>
                <a:rPr lang="en-US" sz="1400" b="0" dirty="0"/>
                <a:t> Addressable market &amp; match</a:t>
              </a:r>
            </a:p>
            <a:p>
              <a:pPr>
                <a:lnSpc>
                  <a:spcPct val="100000"/>
                </a:lnSpc>
                <a:spcAft>
                  <a:spcPts val="0"/>
                </a:spcAft>
              </a:pPr>
              <a:r>
                <a:rPr lang="en-US" sz="1400" b="0" dirty="0"/>
                <a:t> Qualifications</a:t>
              </a:r>
            </a:p>
            <a:p>
              <a:pPr>
                <a:lnSpc>
                  <a:spcPct val="100000"/>
                </a:lnSpc>
                <a:spcAft>
                  <a:spcPts val="0"/>
                </a:spcAft>
              </a:pPr>
              <a:r>
                <a:rPr lang="en-US" sz="1400" b="0" dirty="0"/>
                <a:t> Nature of Work/Market Need</a:t>
              </a:r>
            </a:p>
            <a:p>
              <a:pPr>
                <a:lnSpc>
                  <a:spcPct val="100000"/>
                </a:lnSpc>
                <a:spcAft>
                  <a:spcPts val="0"/>
                </a:spcAft>
              </a:pPr>
              <a:r>
                <a:rPr lang="en-US" sz="1400" b="0" dirty="0"/>
                <a:t> Creating demand</a:t>
              </a:r>
            </a:p>
            <a:p>
              <a:pPr>
                <a:lnSpc>
                  <a:spcPct val="100000"/>
                </a:lnSpc>
                <a:spcAft>
                  <a:spcPts val="0"/>
                </a:spcAft>
              </a:pPr>
              <a:r>
                <a:rPr lang="en-US" sz="1400" b="0" dirty="0"/>
                <a:t> OCI implications</a:t>
              </a:r>
            </a:p>
            <a:p>
              <a:pPr>
                <a:lnSpc>
                  <a:spcPct val="100000"/>
                </a:lnSpc>
                <a:spcAft>
                  <a:spcPts val="0"/>
                </a:spcAft>
              </a:pPr>
              <a:r>
                <a:rPr lang="en-US" sz="1400" b="0" dirty="0"/>
                <a:t> Relationships</a:t>
              </a:r>
            </a:p>
            <a:p>
              <a:pPr>
                <a:lnSpc>
                  <a:spcPct val="100000"/>
                </a:lnSpc>
                <a:spcAft>
                  <a:spcPts val="0"/>
                </a:spcAft>
              </a:pPr>
              <a:r>
                <a:rPr lang="en-US" sz="1400" b="0" dirty="0"/>
                <a:t> Teaming &amp; Subcontractors</a:t>
              </a:r>
            </a:p>
            <a:p>
              <a:pPr>
                <a:lnSpc>
                  <a:spcPct val="100000"/>
                </a:lnSpc>
                <a:spcAft>
                  <a:spcPts val="0"/>
                </a:spcAft>
              </a:pPr>
              <a:r>
                <a:rPr lang="en-US" sz="1400" b="0" dirty="0"/>
                <a:t> Small Business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1E31B1C-A55A-8446-9507-5BFE917FB8DF}"/>
                </a:ext>
              </a:extLst>
            </p:cNvPr>
            <p:cNvSpPr txBox="1"/>
            <p:nvPr/>
          </p:nvSpPr>
          <p:spPr>
            <a:xfrm>
              <a:off x="1248801" y="1325203"/>
              <a:ext cx="2235030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600" dirty="0"/>
                <a:t> Positioning &amp; Team</a:t>
              </a: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A6B00FAD-F6F1-704F-B301-3D650CD023F3}"/>
                </a:ext>
              </a:extLst>
            </p:cNvPr>
            <p:cNvSpPr/>
            <p:nvPr/>
          </p:nvSpPr>
          <p:spPr>
            <a:xfrm>
              <a:off x="641556" y="1035421"/>
              <a:ext cx="2913354" cy="2570277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65A6D04A-0187-674D-9A92-B2D0F7801E8C}"/>
              </a:ext>
            </a:extLst>
          </p:cNvPr>
          <p:cNvGrpSpPr/>
          <p:nvPr/>
        </p:nvGrpSpPr>
        <p:grpSpPr>
          <a:xfrm>
            <a:off x="8052469" y="1024736"/>
            <a:ext cx="2952860" cy="2570277"/>
            <a:chOff x="8678737" y="1024736"/>
            <a:chExt cx="2952860" cy="2570277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1EFFE081-9CFD-DE4C-B588-3D5E9046F4DF}"/>
                </a:ext>
              </a:extLst>
            </p:cNvPr>
            <p:cNvGrpSpPr/>
            <p:nvPr/>
          </p:nvGrpSpPr>
          <p:grpSpPr>
            <a:xfrm>
              <a:off x="8833718" y="1118168"/>
              <a:ext cx="555362" cy="545518"/>
              <a:chOff x="721149" y="3345995"/>
              <a:chExt cx="555362" cy="545518"/>
            </a:xfrm>
          </p:grpSpPr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033B9363-013E-DE47-B705-BFA15D8F546D}"/>
                  </a:ext>
                </a:extLst>
              </p:cNvPr>
              <p:cNvSpPr/>
              <p:nvPr/>
            </p:nvSpPr>
            <p:spPr>
              <a:xfrm>
                <a:off x="721149" y="3345995"/>
                <a:ext cx="555362" cy="545518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" name="Graphic 5" descr="Trophy">
                <a:extLst>
                  <a:ext uri="{FF2B5EF4-FFF2-40B4-BE49-F238E27FC236}">
                    <a16:creationId xmlns:a16="http://schemas.microsoft.com/office/drawing/2014/main" id="{E1C539EE-1429-D746-B7D9-4912FA8967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786618" y="3411555"/>
                <a:ext cx="438912" cy="438912"/>
              </a:xfrm>
              <a:prstGeom prst="rect">
                <a:avLst/>
              </a:prstGeom>
            </p:spPr>
          </p:pic>
        </p:grp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8996FCB0-1DD2-0E4C-A606-127F5B9207F0}"/>
                </a:ext>
              </a:extLst>
            </p:cNvPr>
            <p:cNvSpPr txBox="1"/>
            <p:nvPr/>
          </p:nvSpPr>
          <p:spPr>
            <a:xfrm>
              <a:off x="8870014" y="1785319"/>
              <a:ext cx="2593605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Aft>
                  <a:spcPts val="0"/>
                </a:spcAft>
              </a:pPr>
              <a:r>
                <a:rPr lang="en-US" sz="1400" b="0" dirty="0"/>
                <a:t> Fee Rates</a:t>
              </a:r>
            </a:p>
            <a:p>
              <a:pPr>
                <a:lnSpc>
                  <a:spcPct val="100000"/>
                </a:lnSpc>
                <a:spcAft>
                  <a:spcPts val="0"/>
                </a:spcAft>
              </a:pPr>
              <a:r>
                <a:rPr lang="en-US" sz="1400" b="0" dirty="0"/>
                <a:t> Labor caps &amp; mix</a:t>
              </a:r>
            </a:p>
            <a:p>
              <a:pPr>
                <a:lnSpc>
                  <a:spcPct val="100000"/>
                </a:lnSpc>
                <a:spcAft>
                  <a:spcPts val="0"/>
                </a:spcAft>
              </a:pPr>
              <a:r>
                <a:rPr lang="en-US" sz="1400" b="0" dirty="0"/>
                <a:t> Contract Vehicles</a:t>
              </a:r>
            </a:p>
            <a:p>
              <a:pPr>
                <a:lnSpc>
                  <a:spcPct val="100000"/>
                </a:lnSpc>
                <a:spcAft>
                  <a:spcPts val="0"/>
                </a:spcAft>
              </a:pPr>
              <a:r>
                <a:rPr lang="en-US" sz="1400" b="0" dirty="0"/>
                <a:t> Payment schedule &amp; method</a:t>
              </a:r>
            </a:p>
            <a:p>
              <a:pPr>
                <a:lnSpc>
                  <a:spcPct val="100000"/>
                </a:lnSpc>
                <a:spcAft>
                  <a:spcPts val="0"/>
                </a:spcAft>
              </a:pPr>
              <a:r>
                <a:rPr lang="en-US" sz="1400" b="0" dirty="0"/>
                <a:t> Issue resolution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3A0E6590-66FE-234E-9FD8-9F73E6CE8D69}"/>
                </a:ext>
              </a:extLst>
            </p:cNvPr>
            <p:cNvSpPr txBox="1"/>
            <p:nvPr/>
          </p:nvSpPr>
          <p:spPr>
            <a:xfrm>
              <a:off x="9321934" y="1137262"/>
              <a:ext cx="2309663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600" dirty="0"/>
                <a:t> Negotiations &amp; </a:t>
              </a:r>
              <a:br>
                <a:rPr lang="en-US" sz="1600" dirty="0"/>
              </a:br>
              <a:r>
                <a:rPr lang="en-US" sz="1600" dirty="0"/>
                <a:t> Awards</a:t>
              </a: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7C8B0C66-908D-E44C-B080-239CB9D9B9F4}"/>
                </a:ext>
              </a:extLst>
            </p:cNvPr>
            <p:cNvSpPr/>
            <p:nvPr/>
          </p:nvSpPr>
          <p:spPr>
            <a:xfrm>
              <a:off x="8678737" y="1024736"/>
              <a:ext cx="2913354" cy="2570277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9A1EFFCD-82A9-D849-BEA1-567AC3C87A30}"/>
              </a:ext>
            </a:extLst>
          </p:cNvPr>
          <p:cNvGrpSpPr/>
          <p:nvPr/>
        </p:nvGrpSpPr>
        <p:grpSpPr>
          <a:xfrm>
            <a:off x="1220880" y="3733566"/>
            <a:ext cx="2913354" cy="2570277"/>
            <a:chOff x="641556" y="3739781"/>
            <a:chExt cx="2913354" cy="2570277"/>
          </a:xfrm>
        </p:grpSpPr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9C69414E-2F45-E143-97B4-513ADE6CE714}"/>
                </a:ext>
              </a:extLst>
            </p:cNvPr>
            <p:cNvGrpSpPr/>
            <p:nvPr/>
          </p:nvGrpSpPr>
          <p:grpSpPr>
            <a:xfrm>
              <a:off x="781116" y="3869274"/>
              <a:ext cx="555362" cy="545518"/>
              <a:chOff x="781116" y="3869274"/>
              <a:chExt cx="555362" cy="545518"/>
            </a:xfrm>
          </p:grpSpPr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89C2980B-D222-154D-880C-236E3672654B}"/>
                  </a:ext>
                </a:extLst>
              </p:cNvPr>
              <p:cNvSpPr/>
              <p:nvPr/>
            </p:nvSpPr>
            <p:spPr>
              <a:xfrm>
                <a:off x="781116" y="3869274"/>
                <a:ext cx="555362" cy="545518"/>
              </a:xfrm>
              <a:prstGeom prst="ellipse">
                <a:avLst/>
              </a:prstGeom>
              <a:solidFill>
                <a:srgbClr val="9C48DD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8" name="Graphic 7" descr="Connections">
                <a:extLst>
                  <a:ext uri="{FF2B5EF4-FFF2-40B4-BE49-F238E27FC236}">
                    <a16:creationId xmlns:a16="http://schemas.microsoft.com/office/drawing/2014/main" id="{893226AF-8A8F-A947-BF43-26D25DD478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826732" y="3926002"/>
                <a:ext cx="438912" cy="438912"/>
              </a:xfrm>
              <a:prstGeom prst="rect">
                <a:avLst/>
              </a:prstGeom>
            </p:spPr>
          </p:pic>
        </p:grp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D61A1837-291E-FB40-8EF6-22309259EFBA}"/>
                </a:ext>
              </a:extLst>
            </p:cNvPr>
            <p:cNvSpPr txBox="1"/>
            <p:nvPr/>
          </p:nvSpPr>
          <p:spPr>
            <a:xfrm>
              <a:off x="776307" y="4430047"/>
              <a:ext cx="2707524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Aft>
                  <a:spcPts val="0"/>
                </a:spcAft>
              </a:pPr>
              <a:r>
                <a:rPr lang="en-US" sz="1400" b="0" dirty="0"/>
                <a:t> Program Manager</a:t>
              </a:r>
            </a:p>
            <a:p>
              <a:pPr>
                <a:lnSpc>
                  <a:spcPct val="100000"/>
                </a:lnSpc>
                <a:spcAft>
                  <a:spcPts val="0"/>
                </a:spcAft>
              </a:pPr>
              <a:r>
                <a:rPr lang="en-US" sz="1400" b="0" dirty="0"/>
                <a:t> Contract Analyst</a:t>
              </a:r>
            </a:p>
            <a:p>
              <a:pPr>
                <a:lnSpc>
                  <a:spcPct val="100000"/>
                </a:lnSpc>
                <a:spcAft>
                  <a:spcPts val="0"/>
                </a:spcAft>
              </a:pPr>
              <a:r>
                <a:rPr lang="en-US" sz="1400" b="0" dirty="0"/>
                <a:t> </a:t>
              </a:r>
              <a:r>
                <a:rPr lang="en-US" sz="1400" b="0" dirty="0" err="1"/>
                <a:t>SubK</a:t>
              </a:r>
              <a:r>
                <a:rPr lang="en-US" sz="1400" b="0" dirty="0"/>
                <a:t> Analyst</a:t>
              </a:r>
            </a:p>
            <a:p>
              <a:pPr>
                <a:lnSpc>
                  <a:spcPct val="100000"/>
                </a:lnSpc>
                <a:spcAft>
                  <a:spcPts val="0"/>
                </a:spcAft>
              </a:pPr>
              <a:r>
                <a:rPr lang="en-US" sz="1400" b="0" dirty="0"/>
                <a:t> Project Controller</a:t>
              </a:r>
            </a:p>
            <a:p>
              <a:pPr>
                <a:lnSpc>
                  <a:spcPct val="100000"/>
                </a:lnSpc>
                <a:spcAft>
                  <a:spcPts val="0"/>
                </a:spcAft>
              </a:pPr>
              <a:r>
                <a:rPr lang="en-US" sz="1400" b="0" dirty="0"/>
                <a:t> Set expectations</a:t>
              </a:r>
            </a:p>
            <a:p>
              <a:pPr>
                <a:lnSpc>
                  <a:spcPct val="100000"/>
                </a:lnSpc>
                <a:spcAft>
                  <a:spcPts val="0"/>
                </a:spcAft>
              </a:pPr>
              <a:r>
                <a:rPr lang="en-US" sz="1400" b="0" dirty="0"/>
                <a:t> Encourage open </a:t>
              </a:r>
              <a:br>
                <a:rPr lang="en-US" sz="1400" b="0" dirty="0"/>
              </a:br>
              <a:r>
                <a:rPr lang="en-US" sz="1400" b="0" dirty="0"/>
                <a:t>  communications</a:t>
              </a: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2A109B1E-A2D9-2141-9460-2BDF242B8F59}"/>
                </a:ext>
              </a:extLst>
            </p:cNvPr>
            <p:cNvSpPr/>
            <p:nvPr/>
          </p:nvSpPr>
          <p:spPr>
            <a:xfrm>
              <a:off x="641556" y="3739781"/>
              <a:ext cx="2913354" cy="2570277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99210C50-51D8-8242-A417-9307BE48DF3D}"/>
                </a:ext>
              </a:extLst>
            </p:cNvPr>
            <p:cNvSpPr txBox="1"/>
            <p:nvPr/>
          </p:nvSpPr>
          <p:spPr>
            <a:xfrm>
              <a:off x="1265072" y="4013562"/>
              <a:ext cx="2235030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600" dirty="0"/>
                <a:t> Project Kickoff</a:t>
              </a:r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60F5BB82-73F7-4A40-8BD9-E1CA0D6DFF83}"/>
              </a:ext>
            </a:extLst>
          </p:cNvPr>
          <p:cNvGrpSpPr/>
          <p:nvPr/>
        </p:nvGrpSpPr>
        <p:grpSpPr>
          <a:xfrm>
            <a:off x="4639323" y="3733566"/>
            <a:ext cx="2957007" cy="2570277"/>
            <a:chOff x="4639323" y="3772655"/>
            <a:chExt cx="2957007" cy="2570277"/>
          </a:xfrm>
        </p:grpSpPr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6189D16B-436F-1540-882D-BF93556A7149}"/>
                </a:ext>
              </a:extLst>
            </p:cNvPr>
            <p:cNvGrpSpPr/>
            <p:nvPr/>
          </p:nvGrpSpPr>
          <p:grpSpPr>
            <a:xfrm>
              <a:off x="4784075" y="3884529"/>
              <a:ext cx="555362" cy="545518"/>
              <a:chOff x="4744914" y="3896388"/>
              <a:chExt cx="555362" cy="545518"/>
            </a:xfrm>
          </p:grpSpPr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D988D241-658C-A243-98F1-AD7A50C3A357}"/>
                  </a:ext>
                </a:extLst>
              </p:cNvPr>
              <p:cNvSpPr/>
              <p:nvPr/>
            </p:nvSpPr>
            <p:spPr>
              <a:xfrm>
                <a:off x="4744914" y="3896388"/>
                <a:ext cx="555362" cy="545518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" name="Graphic 9" descr="Playbook">
                <a:extLst>
                  <a:ext uri="{FF2B5EF4-FFF2-40B4-BE49-F238E27FC236}">
                    <a16:creationId xmlns:a16="http://schemas.microsoft.com/office/drawing/2014/main" id="{AA629FA8-9674-CF49-A620-8C7C6B87FF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4793537" y="3949691"/>
                <a:ext cx="438912" cy="438912"/>
              </a:xfrm>
              <a:prstGeom prst="rect">
                <a:avLst/>
              </a:prstGeom>
            </p:spPr>
          </p:pic>
        </p:grp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8B9DEFBD-C87E-CF44-BB28-A0816FB769EB}"/>
                </a:ext>
              </a:extLst>
            </p:cNvPr>
            <p:cNvSpPr txBox="1"/>
            <p:nvPr/>
          </p:nvSpPr>
          <p:spPr>
            <a:xfrm>
              <a:off x="4858746" y="4474106"/>
              <a:ext cx="2581976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Aft>
                  <a:spcPts val="0"/>
                </a:spcAft>
              </a:pPr>
              <a:r>
                <a:rPr lang="en-US" sz="1400" b="0" dirty="0"/>
                <a:t> Graduate staff in LCATs</a:t>
              </a:r>
            </a:p>
            <a:p>
              <a:pPr>
                <a:lnSpc>
                  <a:spcPct val="100000"/>
                </a:lnSpc>
                <a:spcAft>
                  <a:spcPts val="0"/>
                </a:spcAft>
              </a:pPr>
              <a:r>
                <a:rPr lang="en-US" sz="1400" b="0" dirty="0"/>
                <a:t> Maximize utilization</a:t>
              </a:r>
            </a:p>
            <a:p>
              <a:pPr>
                <a:lnSpc>
                  <a:spcPct val="100000"/>
                </a:lnSpc>
                <a:spcAft>
                  <a:spcPts val="0"/>
                </a:spcAft>
              </a:pPr>
              <a:r>
                <a:rPr lang="en-US" sz="1400" b="0" dirty="0"/>
                <a:t> Manage risks</a:t>
              </a:r>
            </a:p>
            <a:p>
              <a:pPr>
                <a:lnSpc>
                  <a:spcPct val="100000"/>
                </a:lnSpc>
                <a:spcAft>
                  <a:spcPts val="0"/>
                </a:spcAft>
              </a:pPr>
              <a:r>
                <a:rPr lang="en-US" sz="1400" b="0" dirty="0"/>
                <a:t> Manage scope creep</a:t>
              </a:r>
            </a:p>
            <a:p>
              <a:pPr>
                <a:lnSpc>
                  <a:spcPct val="100000"/>
                </a:lnSpc>
                <a:spcAft>
                  <a:spcPts val="0"/>
                </a:spcAft>
              </a:pPr>
              <a:r>
                <a:rPr lang="en-US" sz="1400" b="0" dirty="0"/>
                <a:t> Manage Teams &amp; Subs</a:t>
              </a:r>
            </a:p>
            <a:p>
              <a:pPr>
                <a:lnSpc>
                  <a:spcPct val="100000"/>
                </a:lnSpc>
                <a:spcAft>
                  <a:spcPts val="0"/>
                </a:spcAft>
              </a:pPr>
              <a:r>
                <a:rPr lang="en-US" sz="1400" b="0" dirty="0"/>
                <a:t> Plan for fluctuations in labor</a:t>
              </a:r>
            </a:p>
            <a:p>
              <a:pPr>
                <a:lnSpc>
                  <a:spcPct val="100000"/>
                </a:lnSpc>
                <a:spcAft>
                  <a:spcPts val="0"/>
                </a:spcAft>
              </a:pPr>
              <a:r>
                <a:rPr lang="en-US" sz="1400" b="0" dirty="0"/>
                <a:t> Maximize rate mix on upper </a:t>
              </a:r>
              <a:br>
                <a:rPr lang="en-US" sz="1400" b="0" dirty="0"/>
              </a:br>
              <a:r>
                <a:rPr lang="en-US" sz="1400" b="0" dirty="0"/>
                <a:t>   labor categories</a:t>
              </a: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0D78B0FF-B6AC-DB44-A36E-A544262D3D10}"/>
                </a:ext>
              </a:extLst>
            </p:cNvPr>
            <p:cNvSpPr txBox="1"/>
            <p:nvPr/>
          </p:nvSpPr>
          <p:spPr>
            <a:xfrm>
              <a:off x="5361300" y="4035103"/>
              <a:ext cx="2235030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600" dirty="0"/>
                <a:t> Project Execution</a:t>
              </a: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BD677672-9C2F-DD4B-A73B-49F6F661EC39}"/>
                </a:ext>
              </a:extLst>
            </p:cNvPr>
            <p:cNvSpPr/>
            <p:nvPr/>
          </p:nvSpPr>
          <p:spPr>
            <a:xfrm>
              <a:off x="4639323" y="3772655"/>
              <a:ext cx="2913354" cy="2570277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D59BC3AB-8CEE-A44B-BD6C-A8EDEFD9D995}"/>
              </a:ext>
            </a:extLst>
          </p:cNvPr>
          <p:cNvGrpSpPr/>
          <p:nvPr/>
        </p:nvGrpSpPr>
        <p:grpSpPr>
          <a:xfrm>
            <a:off x="4648107" y="1024736"/>
            <a:ext cx="3040499" cy="2570277"/>
            <a:chOff x="4648107" y="1024736"/>
            <a:chExt cx="3040499" cy="2570277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1CF0630A-36BB-8848-BD00-5745B3BD21B7}"/>
                </a:ext>
              </a:extLst>
            </p:cNvPr>
            <p:cNvGrpSpPr/>
            <p:nvPr/>
          </p:nvGrpSpPr>
          <p:grpSpPr>
            <a:xfrm>
              <a:off x="4784075" y="1117031"/>
              <a:ext cx="555362" cy="545518"/>
              <a:chOff x="597090" y="2335841"/>
              <a:chExt cx="555362" cy="545518"/>
            </a:xfrm>
          </p:grpSpPr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91AE92E6-E79C-6741-8DCB-B415A3091BD9}"/>
                  </a:ext>
                </a:extLst>
              </p:cNvPr>
              <p:cNvSpPr/>
              <p:nvPr/>
            </p:nvSpPr>
            <p:spPr>
              <a:xfrm>
                <a:off x="597090" y="2335841"/>
                <a:ext cx="555362" cy="545518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2" name="Graphic 11" descr="Open folder">
                <a:extLst>
                  <a:ext uri="{FF2B5EF4-FFF2-40B4-BE49-F238E27FC236}">
                    <a16:creationId xmlns:a16="http://schemas.microsoft.com/office/drawing/2014/main" id="{01E227C0-7240-6949-8A6A-11D6C66B65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693583" y="2390873"/>
                <a:ext cx="435454" cy="435454"/>
              </a:xfrm>
              <a:prstGeom prst="rect">
                <a:avLst/>
              </a:prstGeom>
            </p:spPr>
          </p:pic>
        </p:grp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70AF4C38-7FA7-5A43-A6F7-B083576FEFC8}"/>
                </a:ext>
              </a:extLst>
            </p:cNvPr>
            <p:cNvSpPr txBox="1"/>
            <p:nvPr/>
          </p:nvSpPr>
          <p:spPr>
            <a:xfrm>
              <a:off x="4858746" y="1735038"/>
              <a:ext cx="2462887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Aft>
                  <a:spcPts val="0"/>
                </a:spcAft>
              </a:pPr>
              <a:r>
                <a:rPr lang="en-US" sz="1400" b="0" dirty="0"/>
                <a:t> Strategy</a:t>
              </a:r>
            </a:p>
            <a:p>
              <a:pPr>
                <a:lnSpc>
                  <a:spcPct val="100000"/>
                </a:lnSpc>
                <a:spcAft>
                  <a:spcPts val="0"/>
                </a:spcAft>
              </a:pPr>
              <a:r>
                <a:rPr lang="en-US" sz="1400" b="0" dirty="0"/>
                <a:t> Capture Review</a:t>
              </a:r>
            </a:p>
            <a:p>
              <a:pPr>
                <a:lnSpc>
                  <a:spcPct val="100000"/>
                </a:lnSpc>
                <a:spcAft>
                  <a:spcPts val="0"/>
                </a:spcAft>
              </a:pPr>
              <a:r>
                <a:rPr lang="en-US" sz="1400" b="0" dirty="0"/>
                <a:t> Pricing &amp; Cost</a:t>
              </a:r>
            </a:p>
            <a:p>
              <a:pPr>
                <a:lnSpc>
                  <a:spcPct val="100000"/>
                </a:lnSpc>
                <a:spcAft>
                  <a:spcPts val="0"/>
                </a:spcAft>
              </a:pPr>
              <a:r>
                <a:rPr lang="en-US" sz="1400" b="0" dirty="0"/>
                <a:t> Solution Evaluation</a:t>
              </a:r>
            </a:p>
            <a:p>
              <a:pPr>
                <a:lnSpc>
                  <a:spcPct val="100000"/>
                </a:lnSpc>
                <a:spcAft>
                  <a:spcPts val="0"/>
                </a:spcAft>
              </a:pPr>
              <a:r>
                <a:rPr lang="en-US" sz="1400" b="0" dirty="0"/>
                <a:t> Technical</a:t>
              </a:r>
            </a:p>
            <a:p>
              <a:pPr>
                <a:lnSpc>
                  <a:spcPct val="100000"/>
                </a:lnSpc>
                <a:spcAft>
                  <a:spcPts val="0"/>
                </a:spcAft>
              </a:pPr>
              <a:r>
                <a:rPr lang="en-US" sz="1400" b="0" dirty="0"/>
                <a:t> Unbillable/Unallowable</a:t>
              </a:r>
            </a:p>
            <a:p>
              <a:pPr>
                <a:lnSpc>
                  <a:spcPct val="100000"/>
                </a:lnSpc>
                <a:spcAft>
                  <a:spcPts val="0"/>
                </a:spcAft>
              </a:pPr>
              <a:r>
                <a:rPr lang="en-US" sz="1400" b="0" dirty="0"/>
                <a:t> Teaming Roles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78DDE906-278F-834C-B5AC-962A17F9F830}"/>
                </a:ext>
              </a:extLst>
            </p:cNvPr>
            <p:cNvSpPr txBox="1"/>
            <p:nvPr/>
          </p:nvSpPr>
          <p:spPr>
            <a:xfrm>
              <a:off x="5378943" y="1181317"/>
              <a:ext cx="2309663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600" dirty="0"/>
                <a:t> Proposal </a:t>
              </a:r>
              <a:br>
                <a:rPr lang="en-US" sz="1600" dirty="0"/>
              </a:br>
              <a:r>
                <a:rPr lang="en-US" sz="1600" dirty="0"/>
                <a:t> Development</a:t>
              </a:r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3146FF4D-2512-DE4C-81C0-420EE4178D31}"/>
                </a:ext>
              </a:extLst>
            </p:cNvPr>
            <p:cNvSpPr/>
            <p:nvPr/>
          </p:nvSpPr>
          <p:spPr>
            <a:xfrm>
              <a:off x="4648107" y="1024736"/>
              <a:ext cx="2913354" cy="2570277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C6142A59-193D-1E40-8A47-26BBB3BBDC3C}"/>
              </a:ext>
            </a:extLst>
          </p:cNvPr>
          <p:cNvGrpSpPr/>
          <p:nvPr/>
        </p:nvGrpSpPr>
        <p:grpSpPr>
          <a:xfrm>
            <a:off x="8052469" y="3733566"/>
            <a:ext cx="3038880" cy="2570277"/>
            <a:chOff x="8678737" y="3772655"/>
            <a:chExt cx="3038880" cy="2570277"/>
          </a:xfrm>
        </p:grpSpPr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F702ECC2-4082-0343-941E-BAD023B8B9C5}"/>
                </a:ext>
              </a:extLst>
            </p:cNvPr>
            <p:cNvGrpSpPr/>
            <p:nvPr/>
          </p:nvGrpSpPr>
          <p:grpSpPr>
            <a:xfrm>
              <a:off x="8833718" y="3849983"/>
              <a:ext cx="555362" cy="545518"/>
              <a:chOff x="8544407" y="3766194"/>
              <a:chExt cx="555362" cy="545518"/>
            </a:xfrm>
          </p:grpSpPr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D3A244C7-5591-E54F-AB7A-F3274A801D92}"/>
                  </a:ext>
                </a:extLst>
              </p:cNvPr>
              <p:cNvSpPr/>
              <p:nvPr/>
            </p:nvSpPr>
            <p:spPr>
              <a:xfrm>
                <a:off x="8544407" y="3766194"/>
                <a:ext cx="555362" cy="545518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15" name="Graphic 114" descr="Handshake">
                <a:extLst>
                  <a:ext uri="{FF2B5EF4-FFF2-40B4-BE49-F238E27FC236}">
                    <a16:creationId xmlns:a16="http://schemas.microsoft.com/office/drawing/2014/main" id="{7ED94353-2F8D-4348-918D-22F9061AAA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8602632" y="3826980"/>
                <a:ext cx="438912" cy="438912"/>
              </a:xfrm>
              <a:prstGeom prst="rect">
                <a:avLst/>
              </a:prstGeom>
            </p:spPr>
          </p:pic>
        </p:grp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4FACFFF3-7721-AA4D-B8DD-9869B8A9E080}"/>
                </a:ext>
              </a:extLst>
            </p:cNvPr>
            <p:cNvSpPr txBox="1"/>
            <p:nvPr/>
          </p:nvSpPr>
          <p:spPr>
            <a:xfrm>
              <a:off x="9407954" y="3980177"/>
              <a:ext cx="2309663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600" dirty="0"/>
                <a:t> Closeout</a:t>
              </a: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5B5A9A28-4A51-304B-B0F8-FB7E39229793}"/>
                </a:ext>
              </a:extLst>
            </p:cNvPr>
            <p:cNvSpPr txBox="1"/>
            <p:nvPr/>
          </p:nvSpPr>
          <p:spPr>
            <a:xfrm>
              <a:off x="8870014" y="4444157"/>
              <a:ext cx="2581976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Aft>
                  <a:spcPts val="0"/>
                </a:spcAft>
              </a:pPr>
              <a:r>
                <a:rPr lang="en-US" sz="1400" b="0" dirty="0"/>
                <a:t> Manage write-ups and write-</a:t>
              </a:r>
              <a:br>
                <a:rPr lang="en-US" sz="1400" b="0" dirty="0"/>
              </a:br>
              <a:r>
                <a:rPr lang="en-US" sz="1400" b="0" dirty="0"/>
                <a:t>   downs</a:t>
              </a:r>
            </a:p>
            <a:p>
              <a:pPr>
                <a:lnSpc>
                  <a:spcPct val="100000"/>
                </a:lnSpc>
                <a:spcAft>
                  <a:spcPts val="0"/>
                </a:spcAft>
              </a:pPr>
              <a:r>
                <a:rPr lang="en-US" sz="1400" b="0" dirty="0"/>
                <a:t> Minimize adjustments </a:t>
              </a:r>
              <a:br>
                <a:rPr lang="en-US" sz="1400" b="0" dirty="0"/>
              </a:br>
              <a:r>
                <a:rPr lang="en-US" sz="1400" b="0" dirty="0"/>
                <a:t>   (leakage &amp; post-mortem)</a:t>
              </a:r>
            </a:p>
            <a:p>
              <a:pPr>
                <a:lnSpc>
                  <a:spcPct val="100000"/>
                </a:lnSpc>
                <a:spcAft>
                  <a:spcPts val="0"/>
                </a:spcAft>
              </a:pPr>
              <a:r>
                <a:rPr lang="en-US" sz="1400" b="0" dirty="0"/>
                <a:t> Pass audits</a:t>
              </a: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A39CABA7-353F-604B-9171-455A9BA146E7}"/>
                </a:ext>
              </a:extLst>
            </p:cNvPr>
            <p:cNvSpPr/>
            <p:nvPr/>
          </p:nvSpPr>
          <p:spPr>
            <a:xfrm>
              <a:off x="8678737" y="3772655"/>
              <a:ext cx="2913354" cy="2570277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48253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1A66FA1-551A-B74A-BF7C-87C629C16637}"/>
              </a:ext>
            </a:extLst>
          </p:cNvPr>
          <p:cNvSpPr txBox="1"/>
          <p:nvPr/>
        </p:nvSpPr>
        <p:spPr>
          <a:xfrm>
            <a:off x="587866" y="484320"/>
            <a:ext cx="1101626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3000" dirty="0">
                <a:solidFill>
                  <a:srgbClr val="002060"/>
                </a:solidFill>
                <a:latin typeface="+mn-lt"/>
              </a:rPr>
              <a:t>Think Thru Profit Decisions Early and Throughout Contract Lifecycle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FEEC05F8-6F91-5E42-8966-37B0F7A279E5}"/>
              </a:ext>
            </a:extLst>
          </p:cNvPr>
          <p:cNvSpPr txBox="1"/>
          <p:nvPr/>
        </p:nvSpPr>
        <p:spPr>
          <a:xfrm>
            <a:off x="763996" y="1283353"/>
            <a:ext cx="10209088" cy="4934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228600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50" dirty="0">
                <a:latin typeface="+mn-lt"/>
              </a:rPr>
              <a:t>Proposal Development</a:t>
            </a:r>
          </a:p>
          <a:p>
            <a:pPr marL="800100" lvl="1" indent="-228600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50" b="0" dirty="0">
                <a:latin typeface="+mn-lt"/>
              </a:rPr>
              <a:t>Adopt pricing methodologies that stay within or above your company’s guidelines for profit/fee</a:t>
            </a:r>
          </a:p>
          <a:p>
            <a:pPr marL="800100" lvl="1" indent="-228600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50" b="0" dirty="0">
                <a:latin typeface="+mn-lt"/>
              </a:rPr>
              <a:t>Bid a realistic mix of staff, anticipating actual LOE, FTEs and Subcontractors</a:t>
            </a:r>
          </a:p>
          <a:p>
            <a:pPr marL="800100" lvl="1" indent="-228600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50" b="0" dirty="0">
                <a:latin typeface="+mn-lt"/>
              </a:rPr>
              <a:t>Run a profit analysis by individual and on total cost</a:t>
            </a:r>
          </a:p>
          <a:p>
            <a:pPr marL="800100" lvl="1" indent="-228600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50" b="0" dirty="0">
                <a:latin typeface="+mn-lt"/>
              </a:rPr>
              <a:t>Bid </a:t>
            </a:r>
            <a:r>
              <a:rPr lang="en-US" sz="1850" dirty="0">
                <a:latin typeface="+mn-lt"/>
              </a:rPr>
              <a:t>project control </a:t>
            </a:r>
            <a:r>
              <a:rPr lang="en-US" sz="1850" b="0" dirty="0">
                <a:latin typeface="+mn-lt"/>
              </a:rPr>
              <a:t>hours as a billable cost whenever possible</a:t>
            </a:r>
          </a:p>
          <a:p>
            <a:pPr marL="342900" indent="-228600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50" dirty="0">
                <a:latin typeface="+mn-lt"/>
              </a:rPr>
              <a:t>Negotiations &amp; Awards</a:t>
            </a:r>
          </a:p>
          <a:p>
            <a:pPr marL="800100" lvl="1" indent="-228600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50" b="0" dirty="0">
                <a:latin typeface="+mn-lt"/>
              </a:rPr>
              <a:t>Make informed hiring decisions that fall within contract rate structure &amp; budget</a:t>
            </a:r>
          </a:p>
          <a:p>
            <a:pPr marL="800100" lvl="1" indent="-228600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50" b="0" dirty="0">
                <a:latin typeface="+mn-lt"/>
              </a:rPr>
              <a:t>On FFP contracts, ensure a defined set of deliverables and acceptance criteria</a:t>
            </a:r>
          </a:p>
          <a:p>
            <a:pPr marL="342900" indent="-228600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50" dirty="0">
                <a:latin typeface="+mn-lt"/>
              </a:rPr>
              <a:t>Project Kickoff</a:t>
            </a:r>
          </a:p>
          <a:p>
            <a:pPr marL="800100" lvl="1" indent="-228600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50" b="0" dirty="0">
                <a:latin typeface="+mn-lt"/>
              </a:rPr>
              <a:t>Understand the terms and conditions of the awarded contract</a:t>
            </a:r>
          </a:p>
          <a:p>
            <a:pPr marL="800100" lvl="1" indent="-228600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50" b="0" dirty="0">
                <a:latin typeface="+mn-lt"/>
              </a:rPr>
              <a:t>Hold a comprehensive kickoff meeting </a:t>
            </a:r>
          </a:p>
          <a:p>
            <a:pPr marL="800100" lvl="1" indent="-228600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50" b="0" dirty="0">
                <a:latin typeface="+mn-lt"/>
              </a:rPr>
              <a:t>Gain understanding of how the contract was bid and how it must be executed to meet financial and profit expectations</a:t>
            </a:r>
          </a:p>
        </p:txBody>
      </p:sp>
    </p:spTree>
    <p:extLst>
      <p:ext uri="{BB962C8B-B14F-4D97-AF65-F5344CB8AC3E}">
        <p14:creationId xmlns:p14="http://schemas.microsoft.com/office/powerpoint/2010/main" val="38350347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1A66FA1-551A-B74A-BF7C-87C629C16637}"/>
              </a:ext>
            </a:extLst>
          </p:cNvPr>
          <p:cNvSpPr txBox="1"/>
          <p:nvPr/>
        </p:nvSpPr>
        <p:spPr>
          <a:xfrm>
            <a:off x="587866" y="437143"/>
            <a:ext cx="110162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3000" dirty="0">
                <a:solidFill>
                  <a:srgbClr val="002060"/>
                </a:solidFill>
                <a:latin typeface="+mn-lt"/>
              </a:rPr>
              <a:t>Think Thru Profit Decisions Early and Throughout Contract Lifecycle (Contd.)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FEEC05F8-6F91-5E42-8966-37B0F7A279E5}"/>
              </a:ext>
            </a:extLst>
          </p:cNvPr>
          <p:cNvSpPr txBox="1"/>
          <p:nvPr/>
        </p:nvSpPr>
        <p:spPr>
          <a:xfrm>
            <a:off x="753422" y="1808647"/>
            <a:ext cx="10209088" cy="3853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50" dirty="0">
                <a:latin typeface="+mn-lt"/>
              </a:rPr>
              <a:t>Project Execution</a:t>
            </a:r>
          </a:p>
          <a:p>
            <a:pPr marL="8001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50" b="0" dirty="0">
                <a:latin typeface="+mn-lt"/>
              </a:rPr>
              <a:t>Monitor and focus on direct reductions to profit</a:t>
            </a:r>
          </a:p>
          <a:p>
            <a:pPr marL="8001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50" b="0" dirty="0">
                <a:latin typeface="+mn-lt"/>
              </a:rPr>
              <a:t>Utilize and regularly monitor budget tools to avoid cost overruns, scope creep or lack of communication with client or subs</a:t>
            </a:r>
          </a:p>
          <a:p>
            <a:pPr marL="8001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50" b="0" dirty="0">
                <a:latin typeface="+mn-lt"/>
              </a:rPr>
              <a:t>Stay abreast of contract requirements</a:t>
            </a:r>
          </a:p>
          <a:p>
            <a:pPr marL="8001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50" b="0" dirty="0">
                <a:latin typeface="+mn-lt"/>
              </a:rPr>
              <a:t>Manage delivery against proposal plan and contract requirements</a:t>
            </a:r>
          </a:p>
          <a:p>
            <a:pPr marL="8001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1850" b="0" dirty="0">
              <a:latin typeface="+mn-lt"/>
            </a:endParaRPr>
          </a:p>
          <a:p>
            <a:pPr marL="342900" indent="-228600"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50" dirty="0">
                <a:latin typeface="+mn-lt"/>
              </a:rPr>
              <a:t>Regularly monitor labor mix</a:t>
            </a:r>
          </a:p>
          <a:p>
            <a:pPr marL="800100" lvl="1" indent="-228600"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50" b="0" dirty="0">
                <a:latin typeface="+mn-lt"/>
              </a:rPr>
              <a:t>Monitor employee mapping to LCATs (skill sets &amp; qualifications)</a:t>
            </a:r>
          </a:p>
          <a:p>
            <a:pPr marL="800100" lvl="1" indent="-228600"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50" b="0" dirty="0">
                <a:latin typeface="+mn-lt"/>
              </a:rPr>
              <a:t>Look for opportunities to up slot/green staff in labor categories, as appropriate</a:t>
            </a:r>
          </a:p>
          <a:p>
            <a:pPr marL="800100" lvl="1" indent="-228600"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50" b="0" dirty="0">
                <a:latin typeface="+mn-lt"/>
              </a:rPr>
              <a:t>Monitor use of subs, ensure markup/profit meets objectives</a:t>
            </a:r>
          </a:p>
          <a:p>
            <a:pPr marL="800100" lvl="1" indent="-228600"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50" b="0" dirty="0">
                <a:latin typeface="+mn-lt"/>
              </a:rPr>
              <a:t>Ensure Option Year rate escalation is accurately applied</a:t>
            </a:r>
          </a:p>
        </p:txBody>
      </p:sp>
    </p:spTree>
    <p:extLst>
      <p:ext uri="{BB962C8B-B14F-4D97-AF65-F5344CB8AC3E}">
        <p14:creationId xmlns:p14="http://schemas.microsoft.com/office/powerpoint/2010/main" val="38971684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8C6C02B-3D2F-F342-9DC0-9F35AAA67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1025927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>
                <a:solidFill>
                  <a:srgbClr val="002060"/>
                </a:solidFill>
                <a:latin typeface="+mn-lt"/>
              </a:rPr>
              <a:t>Job Profit Risk Mitigation</a:t>
            </a:r>
            <a:endParaRPr lang="en-US" sz="3000" b="1" dirty="0">
              <a:latin typeface="+mn-lt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A82525D-D906-4043-96C8-5FF75B191F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9009"/>
            <a:ext cx="10515600" cy="4351338"/>
          </a:xfrm>
        </p:spPr>
        <p:txBody>
          <a:bodyPr>
            <a:normAutofit/>
          </a:bodyPr>
          <a:lstStyle/>
          <a:p>
            <a:pPr marL="3429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</a:pPr>
            <a:r>
              <a:rPr lang="en-US" sz="1850" b="1" dirty="0"/>
              <a:t>Budget Reviews</a:t>
            </a:r>
          </a:p>
          <a:p>
            <a:pPr marL="8001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</a:pPr>
            <a:r>
              <a:rPr lang="en-US" sz="1850" dirty="0"/>
              <a:t>Meet regularly with PM and Project Controller to review project budget </a:t>
            </a:r>
          </a:p>
          <a:p>
            <a:pPr marL="8001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</a:pPr>
            <a:r>
              <a:rPr lang="en-US" sz="1850" dirty="0"/>
              <a:t>Perform regular cost to complete estimates to determine risk of over or under runs on contract funding</a:t>
            </a:r>
          </a:p>
          <a:p>
            <a:pPr marL="8001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</a:pPr>
            <a:r>
              <a:rPr lang="en-US" sz="1850" dirty="0"/>
              <a:t>Be aware of when incremental funding runs out and provide timely funding requests</a:t>
            </a:r>
          </a:p>
          <a:p>
            <a:pPr marL="8001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</a:pPr>
            <a:r>
              <a:rPr lang="en-US" sz="1850" dirty="0"/>
              <a:t>Reconcile your financial system and budget EVERY month</a:t>
            </a:r>
          </a:p>
          <a:p>
            <a:pPr marL="8001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</a:pPr>
            <a:r>
              <a:rPr lang="en-US" sz="1850" dirty="0"/>
              <a:t>Ensure timely and accurate timesheet and expense report entries</a:t>
            </a:r>
          </a:p>
          <a:p>
            <a:pPr marL="8001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</a:pPr>
            <a:endParaRPr lang="en-US" sz="1850" dirty="0"/>
          </a:p>
          <a:p>
            <a:pPr marL="342900" indent="-228600">
              <a:spcBef>
                <a:spcPts val="400"/>
              </a:spcBef>
              <a:buClr>
                <a:schemeClr val="tx1"/>
              </a:buClr>
            </a:pPr>
            <a:r>
              <a:rPr lang="en-US" sz="1850" b="1" dirty="0"/>
              <a:t>Project Management Reviews</a:t>
            </a:r>
          </a:p>
          <a:p>
            <a:pPr marL="800100" lvl="1" indent="-228600">
              <a:spcBef>
                <a:spcPts val="400"/>
              </a:spcBef>
              <a:buClr>
                <a:schemeClr val="tx1"/>
              </a:buClr>
            </a:pPr>
            <a:r>
              <a:rPr lang="en-US" sz="1850" dirty="0"/>
              <a:t>Meet regularly with PM, Project Leads and Project Controller to review status of each program</a:t>
            </a:r>
          </a:p>
          <a:p>
            <a:pPr marL="800100" lvl="1" indent="-228600">
              <a:spcBef>
                <a:spcPts val="400"/>
              </a:spcBef>
              <a:buClr>
                <a:schemeClr val="tx1"/>
              </a:buClr>
            </a:pPr>
            <a:r>
              <a:rPr lang="en-US" sz="1850" dirty="0"/>
              <a:t>Focus review on financial health of the project</a:t>
            </a:r>
          </a:p>
        </p:txBody>
      </p:sp>
    </p:spTree>
    <p:extLst>
      <p:ext uri="{BB962C8B-B14F-4D97-AF65-F5344CB8AC3E}">
        <p14:creationId xmlns:p14="http://schemas.microsoft.com/office/powerpoint/2010/main" val="25917475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9A550BA-AE2D-444E-BEF6-243DD41B0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B57E43-CAF5-834F-A934-55D30C8BCF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  <a:p>
            <a:r>
              <a:rPr lang="en-US" dirty="0"/>
              <a:t>Contact ProposalHelper for contact information and additional support</a:t>
            </a:r>
          </a:p>
        </p:txBody>
      </p:sp>
    </p:spTree>
    <p:extLst>
      <p:ext uri="{BB962C8B-B14F-4D97-AF65-F5344CB8AC3E}">
        <p14:creationId xmlns:p14="http://schemas.microsoft.com/office/powerpoint/2010/main" val="6753608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5904"/>
            <a:ext cx="12202851" cy="6861514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365893" y="5230340"/>
            <a:ext cx="9460214" cy="685652"/>
            <a:chOff x="1066799" y="3832259"/>
            <a:chExt cx="9460214" cy="685652"/>
          </a:xfrm>
        </p:grpSpPr>
        <p:pic>
          <p:nvPicPr>
            <p:cNvPr id="6" name="Picture 5" descr="A close up of a logo&#10;&#10;Description automatically generated">
              <a:extLst>
                <a:ext uri="{FF2B5EF4-FFF2-40B4-BE49-F238E27FC236}">
                  <a16:creationId xmlns:a16="http://schemas.microsoft.com/office/drawing/2014/main" id="{5EC36187-DFB6-994E-A752-171C90B792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32830" b="39698"/>
            <a:stretch/>
          </p:blipFill>
          <p:spPr>
            <a:xfrm>
              <a:off x="1066799" y="3870337"/>
              <a:ext cx="2218563" cy="609496"/>
            </a:xfrm>
            <a:prstGeom prst="rect">
              <a:avLst/>
            </a:prstGeom>
          </p:spPr>
        </p:pic>
        <p:pic>
          <p:nvPicPr>
            <p:cNvPr id="8" name="Picture 7" descr="A close up of a sign&#10;&#10;Description automatically generated">
              <a:extLst>
                <a:ext uri="{FF2B5EF4-FFF2-40B4-BE49-F238E27FC236}">
                  <a16:creationId xmlns:a16="http://schemas.microsoft.com/office/drawing/2014/main" id="{A41A3E57-2F6D-4E46-A3A6-6B90918C86F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76127" y="3926654"/>
              <a:ext cx="2415124" cy="496862"/>
            </a:xfrm>
            <a:prstGeom prst="rect">
              <a:avLst/>
            </a:prstGeom>
          </p:spPr>
        </p:pic>
        <p:pic>
          <p:nvPicPr>
            <p:cNvPr id="9" name="Picture 8" descr="A picture containing tableware, plate, dishware, drawing&#10;&#10;Description automatically generated">
              <a:extLst>
                <a:ext uri="{FF2B5EF4-FFF2-40B4-BE49-F238E27FC236}">
                  <a16:creationId xmlns:a16="http://schemas.microsoft.com/office/drawing/2014/main" id="{18982F43-E9A2-AF47-BB76-C4B8C34B53F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677595" y="3915632"/>
              <a:ext cx="1804895" cy="518907"/>
            </a:xfrm>
            <a:prstGeom prst="rect">
              <a:avLst/>
            </a:prstGeom>
          </p:spPr>
        </p:pic>
        <p:pic>
          <p:nvPicPr>
            <p:cNvPr id="10" name="Picture 9" descr="A close up of a sign&#10;&#10;Description automatically generated">
              <a:extLst>
                <a:ext uri="{FF2B5EF4-FFF2-40B4-BE49-F238E27FC236}">
                  <a16:creationId xmlns:a16="http://schemas.microsoft.com/office/drawing/2014/main" id="{59F6AFF4-8EEB-9543-B37B-7E0E71B42B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28094" b="30287"/>
            <a:stretch/>
          </p:blipFill>
          <p:spPr>
            <a:xfrm>
              <a:off x="8879568" y="3832259"/>
              <a:ext cx="1647445" cy="685652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1960500" y="952568"/>
            <a:ext cx="8165569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buNone/>
            </a:pPr>
            <a:r>
              <a:rPr lang="en-US" sz="3200" b="1" dirty="0">
                <a:solidFill>
                  <a:srgbClr val="002060"/>
                </a:solidFill>
                <a:latin typeface="+mn-lt"/>
              </a:rPr>
              <a:t>THANK YOU FROM THE GOVCON COMMITTEE</a:t>
            </a:r>
          </a:p>
        </p:txBody>
      </p:sp>
      <p:pic>
        <p:nvPicPr>
          <p:cNvPr id="11" name="Picture 10" descr="A picture containing plate&#10;&#10;Description automatically generated">
            <a:extLst>
              <a:ext uri="{FF2B5EF4-FFF2-40B4-BE49-F238E27FC236}">
                <a16:creationId xmlns:a16="http://schemas.microsoft.com/office/drawing/2014/main" id="{24265D5D-7A56-F743-9531-45F18590C0D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47858" y="3649382"/>
            <a:ext cx="1648989" cy="895350"/>
          </a:xfrm>
          <a:prstGeom prst="rect">
            <a:avLst/>
          </a:prstGeom>
        </p:spPr>
      </p:pic>
      <p:pic>
        <p:nvPicPr>
          <p:cNvPr id="12" name="Picture 11" descr="A picture containing food&#10;&#10;Description automatically generated">
            <a:extLst>
              <a:ext uri="{FF2B5EF4-FFF2-40B4-BE49-F238E27FC236}">
                <a16:creationId xmlns:a16="http://schemas.microsoft.com/office/drawing/2014/main" id="{5F96A8FC-6521-1C46-BAEA-924B930FE91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97314" y="3690937"/>
            <a:ext cx="3066675" cy="979250"/>
          </a:xfrm>
          <a:prstGeom prst="rect">
            <a:avLst/>
          </a:prstGeom>
        </p:spPr>
      </p:pic>
      <p:pic>
        <p:nvPicPr>
          <p:cNvPr id="2050" name="Picture 2" descr="C:\Users\Sonali\Desktop\Mobomo-Logo-S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500" y="3776661"/>
            <a:ext cx="2538338" cy="85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0" y="6381750"/>
            <a:ext cx="12192000" cy="9525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5398594" y="1503062"/>
            <a:ext cx="1394812" cy="685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 descr="A picture containing clock&#10;&#10;Description automatically generated">
            <a:extLst>
              <a:ext uri="{FF2B5EF4-FFF2-40B4-BE49-F238E27FC236}">
                <a16:creationId xmlns:a16="http://schemas.microsoft.com/office/drawing/2014/main" id="{BEA68D50-1D66-2C45-804E-7E1F503F428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174" y="1554359"/>
            <a:ext cx="7023652" cy="197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3480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9528D01-3427-E843-878A-BC879C1D52AC}"/>
              </a:ext>
            </a:extLst>
          </p:cNvPr>
          <p:cNvSpPr txBox="1"/>
          <p:nvPr/>
        </p:nvSpPr>
        <p:spPr>
          <a:xfrm>
            <a:off x="1749288" y="1842052"/>
            <a:ext cx="8759686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4800" dirty="0">
                <a:latin typeface="+mn-lt"/>
              </a:rPr>
              <a:t>SPONSOR AACC </a:t>
            </a:r>
            <a:r>
              <a:rPr lang="en-US" sz="4800" dirty="0" err="1">
                <a:latin typeface="+mn-lt"/>
              </a:rPr>
              <a:t>GovCon</a:t>
            </a:r>
            <a:r>
              <a:rPr lang="en-US" sz="4800" dirty="0">
                <a:latin typeface="+mn-lt"/>
              </a:rPr>
              <a:t> Webinar Series </a:t>
            </a:r>
          </a:p>
        </p:txBody>
      </p:sp>
    </p:spTree>
    <p:extLst>
      <p:ext uri="{BB962C8B-B14F-4D97-AF65-F5344CB8AC3E}">
        <p14:creationId xmlns:p14="http://schemas.microsoft.com/office/powerpoint/2010/main" val="2880811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89567B2-8297-584A-9080-7464CD0BD12B}"/>
              </a:ext>
            </a:extLst>
          </p:cNvPr>
          <p:cNvSpPr txBox="1"/>
          <p:nvPr/>
        </p:nvSpPr>
        <p:spPr>
          <a:xfrm>
            <a:off x="2576944" y="510964"/>
            <a:ext cx="85741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3200" dirty="0">
                <a:latin typeface="+mn-lt"/>
              </a:rPr>
              <a:t>REENA BHATIA</a:t>
            </a:r>
          </a:p>
          <a:p>
            <a:pPr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2400" dirty="0">
                <a:latin typeface="+mn-lt"/>
              </a:rPr>
              <a:t>Board Member of the Asian American Chamber of Commerce</a:t>
            </a:r>
          </a:p>
          <a:p>
            <a:pPr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2400" dirty="0"/>
              <a:t>CEO of ProposalHelper and BidExecs</a:t>
            </a:r>
          </a:p>
          <a:p>
            <a:pPr>
              <a:lnSpc>
                <a:spcPct val="100000"/>
              </a:lnSpc>
              <a:spcAft>
                <a:spcPts val="0"/>
              </a:spcAft>
              <a:buNone/>
            </a:pPr>
            <a:endParaRPr lang="en-US" sz="2400" b="0" dirty="0">
              <a:latin typeface="+mn-lt"/>
            </a:endParaRPr>
          </a:p>
          <a:p>
            <a:pPr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2400" b="0" dirty="0">
                <a:latin typeface="+mn-lt"/>
                <a:hlinkClick r:id="rId3"/>
              </a:rPr>
              <a:t>Bhatia@proposalhelper.com</a:t>
            </a:r>
            <a:r>
              <a:rPr lang="en-US" sz="2400" b="0" dirty="0">
                <a:latin typeface="+mn-lt"/>
              </a:rPr>
              <a:t> | 703-589-7309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15D44E-3977-F64A-BAC8-CEDA1F428A47}"/>
              </a:ext>
            </a:extLst>
          </p:cNvPr>
          <p:cNvSpPr txBox="1"/>
          <p:nvPr/>
        </p:nvSpPr>
        <p:spPr>
          <a:xfrm>
            <a:off x="1787237" y="2985955"/>
            <a:ext cx="986754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400" b="0" dirty="0"/>
              <a:t> 25 years experience in Business Development, Capture, and Proposals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400" b="0" dirty="0"/>
              <a:t> Mentor and Advisory to </a:t>
            </a:r>
            <a:r>
              <a:rPr lang="en-US" sz="2400" b="0" dirty="0" err="1"/>
              <a:t>GovCon</a:t>
            </a:r>
            <a:r>
              <a:rPr lang="en-US" sz="2400" b="0" dirty="0"/>
              <a:t> Startups as Board Member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400" b="0" dirty="0"/>
              <a:t> Global experience in public sector &amp; commercial contracting in </a:t>
            </a:r>
            <a:br>
              <a:rPr lang="en-US" sz="2400" b="0" dirty="0"/>
            </a:br>
            <a:r>
              <a:rPr lang="en-US" sz="2400" b="0" dirty="0"/>
              <a:t>   the US, APAC, and Middle East </a:t>
            </a:r>
          </a:p>
        </p:txBody>
      </p:sp>
      <p:pic>
        <p:nvPicPr>
          <p:cNvPr id="7" name="Picture 6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BDF3AC24-B514-5F40-8617-41F7871F7E0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8" r="16688"/>
          <a:stretch/>
        </p:blipFill>
        <p:spPr>
          <a:xfrm>
            <a:off x="902429" y="582645"/>
            <a:ext cx="1674515" cy="167451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382645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260B5F5-1B2B-7541-8FB3-E287508DB797}"/>
              </a:ext>
            </a:extLst>
          </p:cNvPr>
          <p:cNvSpPr txBox="1"/>
          <p:nvPr/>
        </p:nvSpPr>
        <p:spPr>
          <a:xfrm>
            <a:off x="637293" y="1785473"/>
            <a:ext cx="3137435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ABOUT THE </a:t>
            </a:r>
          </a:p>
          <a:p>
            <a:pPr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ASIAN-AMERICAN CHAMBER OF COMMERCE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9FC8CC-164A-F144-8E17-54146BD025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211" y="886013"/>
            <a:ext cx="2596344" cy="7352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4C882D7-9B55-C94E-8A74-C88206782A1C}"/>
              </a:ext>
            </a:extLst>
          </p:cNvPr>
          <p:cNvSpPr txBox="1"/>
          <p:nvPr/>
        </p:nvSpPr>
        <p:spPr>
          <a:xfrm>
            <a:off x="4920011" y="5016251"/>
            <a:ext cx="6450355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3200" dirty="0">
                <a:solidFill>
                  <a:srgbClr val="D09E1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Contact AACC for Sponsorship Opportunities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DF9A533-AFBC-3746-AF16-AC914F5DCBAA}"/>
              </a:ext>
            </a:extLst>
          </p:cNvPr>
          <p:cNvCxnSpPr>
            <a:cxnSpLocks/>
          </p:cNvCxnSpPr>
          <p:nvPr/>
        </p:nvCxnSpPr>
        <p:spPr>
          <a:xfrm>
            <a:off x="5033683" y="4876021"/>
            <a:ext cx="4908176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4D0B59A-3F60-994E-ACB9-48DB5D83C200}"/>
              </a:ext>
            </a:extLst>
          </p:cNvPr>
          <p:cNvSpPr txBox="1">
            <a:spLocks/>
          </p:cNvSpPr>
          <p:nvPr/>
        </p:nvSpPr>
        <p:spPr>
          <a:xfrm>
            <a:off x="4920011" y="495861"/>
            <a:ext cx="6291328" cy="432528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CC2131"/>
              </a:buClr>
              <a:buFont typeface="Wingdings" pitchFamily="2" charset="2"/>
              <a:buChar char="§"/>
              <a:defRPr lang="en-US" sz="2400" b="1" dirty="0" smtClean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SzPct val="70000"/>
              <a:buChar char="•"/>
              <a:defRPr sz="22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Tahoma" pitchFamily="34" charset="0"/>
              <a:buChar char="−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Tahoma" pitchFamily="34" charset="0"/>
              <a:buChar char="−"/>
              <a:defRPr sz="1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Tahoma" pitchFamily="34" charset="0"/>
              <a:buChar char="−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60000"/>
              </a:spcAft>
              <a:buClr>
                <a:schemeClr val="tx1"/>
              </a:buClr>
              <a:buFont typeface="Tahoma" pitchFamily="34" charset="0"/>
              <a:buChar char="−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60000"/>
              </a:spcAft>
              <a:buClr>
                <a:schemeClr val="tx1"/>
              </a:buClr>
              <a:buFont typeface="Tahoma" pitchFamily="34" charset="0"/>
              <a:buChar char="−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60000"/>
              </a:spcAft>
              <a:buClr>
                <a:schemeClr val="tx1"/>
              </a:buClr>
              <a:buFont typeface="Tahoma" pitchFamily="34" charset="0"/>
              <a:buChar char="−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60000"/>
              </a:spcAft>
              <a:buClr>
                <a:schemeClr val="tx1"/>
              </a:buClr>
              <a:buFont typeface="Tahoma" pitchFamily="34" charset="0"/>
              <a:buChar char="−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000" b="0" kern="0" dirty="0"/>
              <a:t>The Asian American Chamber of Commerce (AACC) is dedicated to </a:t>
            </a:r>
            <a:r>
              <a:rPr lang="en-US" sz="2000" kern="0" dirty="0"/>
              <a:t>improving the economic development for Asian Pacific American owned businesses in VA/DC/MD.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000" b="0" kern="0" dirty="0"/>
              <a:t>AACC </a:t>
            </a:r>
            <a:r>
              <a:rPr lang="en-US" sz="2000" kern="0" dirty="0"/>
              <a:t>facilitates the growth and development of member businesses </a:t>
            </a:r>
            <a:r>
              <a:rPr lang="en-US" sz="2000" b="0" kern="0" dirty="0"/>
              <a:t>through AACC sponsored events such as business networking programs, Business Expo, Business Development Workshops, Seminars and other special events.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000" b="0" kern="0" dirty="0"/>
              <a:t>AACC provides a platform for our members to network and market their products and services. </a:t>
            </a:r>
            <a:r>
              <a:rPr lang="en-US" sz="2000" kern="0" dirty="0"/>
              <a:t>For companies seeking to diversify their supplier base, AACC members are a great place to start.</a:t>
            </a:r>
          </a:p>
        </p:txBody>
      </p:sp>
    </p:spTree>
    <p:extLst>
      <p:ext uri="{BB962C8B-B14F-4D97-AF65-F5344CB8AC3E}">
        <p14:creationId xmlns:p14="http://schemas.microsoft.com/office/powerpoint/2010/main" val="1649645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6998758-81E3-F341-A1D9-1889CB59FFED}"/>
              </a:ext>
            </a:extLst>
          </p:cNvPr>
          <p:cNvSpPr txBox="1"/>
          <p:nvPr/>
        </p:nvSpPr>
        <p:spPr>
          <a:xfrm>
            <a:off x="1000898" y="1164026"/>
            <a:ext cx="5095103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3200" dirty="0">
                <a:latin typeface="+mj-lt"/>
              </a:rPr>
              <a:t>MEMBERSHIP BENEFITS</a:t>
            </a:r>
          </a:p>
        </p:txBody>
      </p:sp>
      <p:sp>
        <p:nvSpPr>
          <p:cNvPr id="7" name="4-Point Star 6"/>
          <p:cNvSpPr/>
          <p:nvPr/>
        </p:nvSpPr>
        <p:spPr>
          <a:xfrm>
            <a:off x="504054" y="856479"/>
            <a:ext cx="496844" cy="496844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11" name="4-Point Star 10"/>
          <p:cNvSpPr/>
          <p:nvPr/>
        </p:nvSpPr>
        <p:spPr>
          <a:xfrm>
            <a:off x="369036" y="1320915"/>
            <a:ext cx="352425" cy="404349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998758-81E3-F341-A1D9-1889CB59FFED}"/>
              </a:ext>
            </a:extLst>
          </p:cNvPr>
          <p:cNvSpPr txBox="1"/>
          <p:nvPr/>
        </p:nvSpPr>
        <p:spPr>
          <a:xfrm>
            <a:off x="545247" y="3981451"/>
            <a:ext cx="1546655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800" dirty="0">
                <a:latin typeface="+mj-lt"/>
              </a:rPr>
              <a:t>Numerous Networking Events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6998758-81E3-F341-A1D9-1889CB59FFED}"/>
              </a:ext>
            </a:extLst>
          </p:cNvPr>
          <p:cNvSpPr txBox="1"/>
          <p:nvPr/>
        </p:nvSpPr>
        <p:spPr>
          <a:xfrm>
            <a:off x="2353494" y="3981451"/>
            <a:ext cx="1546655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800" dirty="0">
                <a:latin typeface="+mj-lt"/>
              </a:rPr>
              <a:t>High visibility in the Asian business community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6998758-81E3-F341-A1D9-1889CB59FFED}"/>
              </a:ext>
            </a:extLst>
          </p:cNvPr>
          <p:cNvSpPr txBox="1"/>
          <p:nvPr/>
        </p:nvSpPr>
        <p:spPr>
          <a:xfrm>
            <a:off x="4161739" y="3981450"/>
            <a:ext cx="1658071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800" dirty="0">
                <a:latin typeface="+mj-lt"/>
              </a:rPr>
              <a:t>Representation of minority &amp; women-owned business community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6998758-81E3-F341-A1D9-1889CB59FFED}"/>
              </a:ext>
            </a:extLst>
          </p:cNvPr>
          <p:cNvSpPr txBox="1"/>
          <p:nvPr/>
        </p:nvSpPr>
        <p:spPr>
          <a:xfrm>
            <a:off x="6081400" y="3981451"/>
            <a:ext cx="1838325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800" dirty="0">
                <a:latin typeface="+mj-lt"/>
              </a:rPr>
              <a:t>Reciprocal benefits with member partners and other organization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6998758-81E3-F341-A1D9-1889CB59FFED}"/>
              </a:ext>
            </a:extLst>
          </p:cNvPr>
          <p:cNvSpPr txBox="1"/>
          <p:nvPr/>
        </p:nvSpPr>
        <p:spPr>
          <a:xfrm>
            <a:off x="8181316" y="3981451"/>
            <a:ext cx="1666725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800" dirty="0">
                <a:latin typeface="+mj-lt"/>
              </a:rPr>
              <a:t>Professional, mentorship, and volunteer opportunities and resources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6998758-81E3-F341-A1D9-1889CB59FFED}"/>
              </a:ext>
            </a:extLst>
          </p:cNvPr>
          <p:cNvSpPr txBox="1"/>
          <p:nvPr/>
        </p:nvSpPr>
        <p:spPr>
          <a:xfrm>
            <a:off x="10109629" y="3981450"/>
            <a:ext cx="1713331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800" dirty="0">
                <a:latin typeface="+mj-lt"/>
              </a:rPr>
              <a:t>Up-to-date information on public policy, news, and events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001521"/>
            <a:ext cx="12192000" cy="95251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2168388" y="3981451"/>
            <a:ext cx="0" cy="1400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035288" y="3981451"/>
            <a:ext cx="0" cy="1400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016488" y="3981451"/>
            <a:ext cx="0" cy="1400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9978888" y="3981451"/>
            <a:ext cx="0" cy="1400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8073888" y="3981451"/>
            <a:ext cx="0" cy="1400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08" y="2888740"/>
            <a:ext cx="978411" cy="97841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368" y="2888740"/>
            <a:ext cx="978411" cy="97841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336" y="2888740"/>
            <a:ext cx="978411" cy="97841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139" y="2888740"/>
            <a:ext cx="978411" cy="97841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233" y="2888740"/>
            <a:ext cx="978411" cy="97841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7492" y="2888740"/>
            <a:ext cx="978411" cy="97841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468" y="815985"/>
            <a:ext cx="4240499" cy="120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418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4A4FBBC2-7FCE-7441-BDD8-7480343329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2641" y="451356"/>
            <a:ext cx="2032310" cy="2032310"/>
          </a:xfrm>
          <a:prstGeom prst="ellipse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89567B2-8297-584A-9080-7464CD0BD12B}"/>
              </a:ext>
            </a:extLst>
          </p:cNvPr>
          <p:cNvSpPr txBox="1"/>
          <p:nvPr/>
        </p:nvSpPr>
        <p:spPr>
          <a:xfrm>
            <a:off x="3025203" y="756156"/>
            <a:ext cx="85741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3200" dirty="0">
                <a:latin typeface="+mn-lt"/>
              </a:rPr>
              <a:t>ZANETA HANDA</a:t>
            </a:r>
          </a:p>
          <a:p>
            <a:pPr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2400" dirty="0">
                <a:latin typeface="+mn-lt"/>
              </a:rPr>
              <a:t>Chief of Staff, Manufacturing, A&amp;D, Automotive and Life Sciences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75BCEA98-6126-8F4E-AFA3-019BD93DE54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61" b="28956"/>
          <a:stretch/>
        </p:blipFill>
        <p:spPr>
          <a:xfrm>
            <a:off x="3157725" y="1710263"/>
            <a:ext cx="1905000" cy="6626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415D44E-3977-F64A-BAC8-CEDA1F428A47}"/>
              </a:ext>
            </a:extLst>
          </p:cNvPr>
          <p:cNvSpPr txBox="1"/>
          <p:nvPr/>
        </p:nvSpPr>
        <p:spPr>
          <a:xfrm>
            <a:off x="1020417" y="2888974"/>
            <a:ext cx="10578942" cy="319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/>
              <a:t> 20+ years of experience in commercial and Government consulting,   </a:t>
            </a:r>
            <a:br>
              <a:rPr lang="en-US" sz="2400" b="0" dirty="0"/>
            </a:br>
            <a:r>
              <a:rPr lang="en-US" sz="2400" b="0" dirty="0"/>
              <a:t>  operations, Alliance  management and partner marketing. </a:t>
            </a:r>
          </a:p>
          <a:p>
            <a:r>
              <a:rPr lang="en-US" sz="2400" b="0" dirty="0"/>
              <a:t> Joined Capgemini in January 2019 as Chief of Staff for the MALS Market </a:t>
            </a:r>
            <a:br>
              <a:rPr lang="en-US" sz="2400" b="0" dirty="0"/>
            </a:br>
            <a:r>
              <a:rPr lang="en-US" sz="2400" b="0" dirty="0"/>
              <a:t>  Unit, the largest business portfolio in Capgemini, valued at over $1B. She </a:t>
            </a:r>
            <a:br>
              <a:rPr lang="en-US" sz="2400" b="0" dirty="0"/>
            </a:br>
            <a:r>
              <a:rPr lang="en-US" sz="2400" b="0" dirty="0"/>
              <a:t>  oversees the growth strategy, relationships and operations for the market </a:t>
            </a:r>
            <a:br>
              <a:rPr lang="en-US" sz="2400" b="0" dirty="0"/>
            </a:br>
            <a:r>
              <a:rPr lang="en-US" sz="2400" b="0" dirty="0"/>
              <a:t>  unit.</a:t>
            </a:r>
          </a:p>
          <a:p>
            <a:r>
              <a:rPr lang="en-US" sz="2400" b="0" dirty="0"/>
              <a:t> She spent over 17 years with Booz Allen Hamilton, where she led the Civil </a:t>
            </a:r>
            <a:br>
              <a:rPr lang="en-US" sz="2400" b="0" dirty="0"/>
            </a:br>
            <a:r>
              <a:rPr lang="en-US" sz="2400" b="0" dirty="0"/>
              <a:t>  Market Business Operations team and managed a large-scale portfolio. </a:t>
            </a:r>
          </a:p>
        </p:txBody>
      </p:sp>
    </p:spTree>
    <p:extLst>
      <p:ext uri="{BB962C8B-B14F-4D97-AF65-F5344CB8AC3E}">
        <p14:creationId xmlns:p14="http://schemas.microsoft.com/office/powerpoint/2010/main" val="1077655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39B8878-8B25-8643-8781-A66A3314ED82}"/>
              </a:ext>
            </a:extLst>
          </p:cNvPr>
          <p:cNvSpPr txBox="1"/>
          <p:nvPr/>
        </p:nvSpPr>
        <p:spPr>
          <a:xfrm>
            <a:off x="1957626" y="2603388"/>
            <a:ext cx="8276751" cy="2594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4000" b="0" dirty="0">
                <a:latin typeface="Calibri" panose="020F0502020204030204" pitchFamily="34" charset="0"/>
                <a:cs typeface="Calibri" panose="020F0502020204030204" pitchFamily="34" charset="0"/>
              </a:rPr>
              <a:t>Disclaimer</a:t>
            </a:r>
          </a:p>
          <a:p>
            <a:pPr algn="ctr">
              <a:buNone/>
            </a:pPr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This webinar is for informational purposes only. None of the content is, nor shall be deemed to constitute legal opinions or legal advice. </a:t>
            </a:r>
          </a:p>
          <a:p>
            <a:pPr algn="ctr"/>
            <a:endParaRPr lang="en-US" sz="18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None/>
            </a:pPr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Copyrights apply. Please do not copy this material without written consent from the </a:t>
            </a:r>
            <a:b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Asian-American Chamber of Commerce. </a:t>
            </a:r>
          </a:p>
        </p:txBody>
      </p:sp>
      <p:pic>
        <p:nvPicPr>
          <p:cNvPr id="8" name="Picture 7" descr="A picture containing clock&#10;&#10;Description automatically generated">
            <a:extLst>
              <a:ext uri="{FF2B5EF4-FFF2-40B4-BE49-F238E27FC236}">
                <a16:creationId xmlns:a16="http://schemas.microsoft.com/office/drawing/2014/main" id="{C866C81B-258E-DE4B-8727-B4B589B085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58" y="428341"/>
            <a:ext cx="7023652" cy="197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496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1521BAB-4944-2F4F-ABDF-D3D483D78EF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466970" y="2396898"/>
            <a:ext cx="9156700" cy="16319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>
                <a:latin typeface="Arial" panose="020B0604020202020204" pitchFamily="34" charset="0"/>
                <a:cs typeface="Arial" panose="020B0604020202020204" pitchFamily="34" charset="0"/>
              </a:rPr>
              <a:t>HOW TO MAXIMIZE PROFITS ON EVERY PROJECT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1A72FB13-2BB6-A44B-8D7C-173D1B33BF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08"/>
          <a:stretch/>
        </p:blipFill>
        <p:spPr>
          <a:xfrm rot="19960625">
            <a:off x="3815906" y="4846790"/>
            <a:ext cx="1403498" cy="1166191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92D5FB5B-B6DF-F04C-AC30-478218D00C9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08"/>
          <a:stretch/>
        </p:blipFill>
        <p:spPr>
          <a:xfrm rot="1673642">
            <a:off x="5284305" y="841512"/>
            <a:ext cx="1403498" cy="1166191"/>
          </a:xfrm>
          <a:prstGeom prst="rect">
            <a:avLst/>
          </a:prstGeom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7C453101-0F64-B747-98E4-17ED7D72CCB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08"/>
          <a:stretch/>
        </p:blipFill>
        <p:spPr>
          <a:xfrm rot="607697">
            <a:off x="7967939" y="4846789"/>
            <a:ext cx="1403498" cy="1166191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F0E9A9E9-9328-CF4E-B7A5-E42F6DA09C1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08"/>
          <a:stretch/>
        </p:blipFill>
        <p:spPr>
          <a:xfrm rot="20319903">
            <a:off x="341244" y="428438"/>
            <a:ext cx="1403498" cy="1166191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7012552D-B04F-9549-A020-01C3C08C2E2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08"/>
          <a:stretch/>
        </p:blipFill>
        <p:spPr>
          <a:xfrm rot="1446036">
            <a:off x="608362" y="3256895"/>
            <a:ext cx="871928" cy="724500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E8492F9A-95BB-9D4B-959D-5C19853FEF0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08"/>
          <a:stretch/>
        </p:blipFill>
        <p:spPr>
          <a:xfrm rot="19960625">
            <a:off x="9719083" y="725505"/>
            <a:ext cx="688464" cy="572057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CD0BC854-78B4-6A48-BAC5-C4F1C08ECB3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08"/>
          <a:stretch/>
        </p:blipFill>
        <p:spPr>
          <a:xfrm rot="1887504">
            <a:off x="10607235" y="3794067"/>
            <a:ext cx="745162" cy="61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836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mplement, stationary, pencil, toy&#10;&#10;Description automatically generated">
            <a:extLst>
              <a:ext uri="{FF2B5EF4-FFF2-40B4-BE49-F238E27FC236}">
                <a16:creationId xmlns:a16="http://schemas.microsoft.com/office/drawing/2014/main" id="{128694C9-D16D-CD4E-8DAF-897A842053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E7E6E4"/>
              </a:clrFrom>
              <a:clrTo>
                <a:srgbClr val="E7E6E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8" r="16583" b="4355"/>
          <a:stretch/>
        </p:blipFill>
        <p:spPr>
          <a:xfrm>
            <a:off x="278296" y="-247992"/>
            <a:ext cx="11728174" cy="676806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1A66FA1-551A-B74A-BF7C-87C629C16637}"/>
              </a:ext>
            </a:extLst>
          </p:cNvPr>
          <p:cNvSpPr txBox="1"/>
          <p:nvPr/>
        </p:nvSpPr>
        <p:spPr>
          <a:xfrm>
            <a:off x="4003430" y="732404"/>
            <a:ext cx="41851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6000" dirty="0">
                <a:solidFill>
                  <a:srgbClr val="002060"/>
                </a:solidFill>
                <a:latin typeface="+mn-lt"/>
              </a:rPr>
              <a:t>Agenda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42B36E-9B4D-8542-AA56-3209A74714C8}"/>
              </a:ext>
            </a:extLst>
          </p:cNvPr>
          <p:cNvSpPr txBox="1"/>
          <p:nvPr/>
        </p:nvSpPr>
        <p:spPr>
          <a:xfrm>
            <a:off x="1348154" y="1817077"/>
            <a:ext cx="9028298" cy="3174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228600">
              <a:spcAft>
                <a:spcPts val="1128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4800" b="0" dirty="0">
                <a:latin typeface="+mn-lt"/>
              </a:rPr>
              <a:t> Benefits of Project Control</a:t>
            </a:r>
          </a:p>
          <a:p>
            <a:pPr marL="342900" indent="-228600">
              <a:spcAft>
                <a:spcPts val="1128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4800" b="0" dirty="0">
                <a:latin typeface="+mn-lt"/>
              </a:rPr>
              <a:t> Why Job Profit and Why Now?</a:t>
            </a:r>
          </a:p>
          <a:p>
            <a:pPr marL="342900" indent="-228600">
              <a:spcAft>
                <a:spcPts val="1128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4800" b="0" dirty="0">
                <a:latin typeface="+mn-lt"/>
              </a:rPr>
              <a:t> Job Profit Lifecycle</a:t>
            </a:r>
          </a:p>
          <a:p>
            <a:pPr marL="342900" indent="-228600">
              <a:spcAft>
                <a:spcPts val="1128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4800" b="0" dirty="0">
                <a:latin typeface="+mn-lt"/>
              </a:rPr>
              <a:t> Job Profit Risk Mitigation</a:t>
            </a:r>
          </a:p>
        </p:txBody>
      </p:sp>
    </p:spTree>
    <p:extLst>
      <p:ext uri="{BB962C8B-B14F-4D97-AF65-F5344CB8AC3E}">
        <p14:creationId xmlns:p14="http://schemas.microsoft.com/office/powerpoint/2010/main" val="3731638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D6FC09C-B9DF-D741-91F3-8D0045781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911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100" b="1" dirty="0">
                <a:solidFill>
                  <a:srgbClr val="002060"/>
                </a:solidFill>
              </a:rPr>
              <a:t>Benefits of Project Control</a:t>
            </a:r>
            <a:endParaRPr lang="en-US" sz="3100" b="1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BC0406-FE86-B948-9CDC-458C36326F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91"/>
            <a:ext cx="10515600" cy="3914979"/>
          </a:xfrm>
        </p:spPr>
        <p:txBody>
          <a:bodyPr>
            <a:normAutofit/>
          </a:bodyPr>
          <a:lstStyle/>
          <a:p>
            <a:pPr marL="342900" indent="-228600">
              <a:buClr>
                <a:schemeClr val="tx1"/>
              </a:buClr>
            </a:pPr>
            <a:r>
              <a:rPr lang="en-US" sz="2700" dirty="0"/>
              <a:t>Hire the right experts with the right skill set </a:t>
            </a:r>
          </a:p>
          <a:p>
            <a:pPr marL="800100" lvl="1" indent="-228600">
              <a:spcBef>
                <a:spcPts val="1000"/>
              </a:spcBef>
              <a:buClr>
                <a:schemeClr val="tx1"/>
              </a:buClr>
            </a:pPr>
            <a:r>
              <a:rPr lang="en-US" sz="2700" dirty="0"/>
              <a:t>Mitigate Risk</a:t>
            </a:r>
          </a:p>
          <a:p>
            <a:pPr marL="800100" lvl="1" indent="-228600">
              <a:spcBef>
                <a:spcPts val="1000"/>
              </a:spcBef>
              <a:buClr>
                <a:schemeClr val="tx1"/>
              </a:buClr>
            </a:pPr>
            <a:r>
              <a:rPr lang="en-US" sz="2700" dirty="0"/>
              <a:t>Ensure FAR and DCAA compliance</a:t>
            </a:r>
          </a:p>
          <a:p>
            <a:pPr marL="342900" indent="-228600">
              <a:buClr>
                <a:schemeClr val="tx1"/>
              </a:buClr>
            </a:pPr>
            <a:r>
              <a:rPr lang="en-US" sz="2700" dirty="0"/>
              <a:t>Leverage their expertise, skills and budget tools </a:t>
            </a:r>
          </a:p>
          <a:p>
            <a:pPr marL="342900" indent="-228600">
              <a:buClr>
                <a:schemeClr val="tx1"/>
              </a:buClr>
            </a:pPr>
            <a:r>
              <a:rPr lang="en-US" sz="2700" b="1" dirty="0"/>
              <a:t>Generate more revenue by bidding Project Control as a billable function</a:t>
            </a:r>
          </a:p>
          <a:p>
            <a:pPr marL="342900" indent="-228600">
              <a:buClr>
                <a:schemeClr val="tx1"/>
              </a:buClr>
            </a:pPr>
            <a:r>
              <a:rPr lang="en-US" sz="2700" dirty="0"/>
              <a:t>Arrive at desired job profit targets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A08AED9-461C-F340-BAFA-4B2030791918}"/>
              </a:ext>
            </a:extLst>
          </p:cNvPr>
          <p:cNvSpPr/>
          <p:nvPr/>
        </p:nvSpPr>
        <p:spPr>
          <a:xfrm>
            <a:off x="426747" y="5231557"/>
            <a:ext cx="11502887" cy="480131"/>
          </a:xfrm>
          <a:prstGeom prst="rect">
            <a:avLst/>
          </a:prstGeom>
          <a:solidFill>
            <a:srgbClr val="D09E1F"/>
          </a:solidFill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800" dirty="0">
                <a:latin typeface="+mn-lt"/>
              </a:rPr>
              <a:t>It’s how you build the right muscle to get to the playoffs</a:t>
            </a:r>
          </a:p>
        </p:txBody>
      </p:sp>
    </p:spTree>
    <p:extLst>
      <p:ext uri="{BB962C8B-B14F-4D97-AF65-F5344CB8AC3E}">
        <p14:creationId xmlns:p14="http://schemas.microsoft.com/office/powerpoint/2010/main" val="310208151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1549</TotalTime>
  <Words>1206</Words>
  <Application>Microsoft Macintosh PowerPoint</Application>
  <PresentationFormat>Widescreen</PresentationFormat>
  <Paragraphs>181</Paragraphs>
  <Slides>17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Tahoma</vt:lpstr>
      <vt:lpstr>Times New Roman</vt:lpstr>
      <vt:lpstr>Wingdings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TO MAXIMIZE PROFITS ON EVERY PROJECT</vt:lpstr>
      <vt:lpstr>PowerPoint Presentation</vt:lpstr>
      <vt:lpstr>Benefits of Project Control</vt:lpstr>
      <vt:lpstr>PowerPoint Presentation</vt:lpstr>
      <vt:lpstr>PowerPoint Presentation</vt:lpstr>
      <vt:lpstr>PowerPoint Presentation</vt:lpstr>
      <vt:lpstr>PowerPoint Presentation</vt:lpstr>
      <vt:lpstr>Job Profit Risk Mitigation</vt:lpstr>
      <vt:lpstr>QUESTIONS?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Reena Bhatia</dc:creator>
  <cp:lastModifiedBy>Reena Bhatia</cp:lastModifiedBy>
  <cp:revision>117</cp:revision>
  <cp:lastPrinted>2020-05-22T00:07:16Z</cp:lastPrinted>
  <dcterms:created xsi:type="dcterms:W3CDTF">2020-04-16T14:53:58Z</dcterms:created>
  <dcterms:modified xsi:type="dcterms:W3CDTF">2020-05-22T11:58:54Z</dcterms:modified>
</cp:coreProperties>
</file>